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4" r:id="rId4"/>
  </p:sldMasterIdLst>
  <p:notesMasterIdLst>
    <p:notesMasterId r:id="rId23"/>
  </p:notesMasterIdLst>
  <p:handoutMasterIdLst>
    <p:handoutMasterId r:id="rId24"/>
  </p:handoutMasterIdLst>
  <p:sldIdLst>
    <p:sldId id="256" r:id="rId5"/>
    <p:sldId id="560" r:id="rId6"/>
    <p:sldId id="561" r:id="rId7"/>
    <p:sldId id="271" r:id="rId8"/>
    <p:sldId id="275" r:id="rId9"/>
    <p:sldId id="559" r:id="rId10"/>
    <p:sldId id="273" r:id="rId11"/>
    <p:sldId id="277" r:id="rId12"/>
    <p:sldId id="262" r:id="rId13"/>
    <p:sldId id="278" r:id="rId14"/>
    <p:sldId id="280" r:id="rId15"/>
    <p:sldId id="259" r:id="rId16"/>
    <p:sldId id="563" r:id="rId17"/>
    <p:sldId id="558" r:id="rId18"/>
    <p:sldId id="429" r:id="rId19"/>
    <p:sldId id="431" r:id="rId20"/>
    <p:sldId id="433" r:id="rId21"/>
    <p:sldId id="422" r:id="rId22"/>
  </p:sldIdLst>
  <p:sldSz cx="12192000" cy="6858000"/>
  <p:notesSz cx="6858000" cy="9144000"/>
  <p:embeddedFontLst>
    <p:embeddedFont>
      <p:font typeface="Georgia" panose="02040502050405020303" pitchFamily="18" charset="0"/>
      <p:regular r:id="rId25"/>
      <p:bold r:id="rId26"/>
      <p:italic r:id="rId27"/>
      <p:boldItalic r:id="rId28"/>
    </p:embeddedFont>
    <p:embeddedFont>
      <p:font typeface="Verdana" panose="020B0604030504040204" pitchFamily="34" charset="0"/>
      <p:regular r:id="rId29"/>
      <p:bold r:id="rId30"/>
      <p:italic r:id="rId31"/>
      <p:boldItalic r:id="rId32"/>
    </p:embeddedFont>
  </p:embeddedFontLst>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087660-1F77-AA1A-2D9A-FEBD9B65046C}" name="Bronwyn Barrera" initials="BB" userId="S::bronwynb@adha.net::ed8630cf-8e9e-47b1-85d5-921736edcaed" providerId="AD"/>
  <p188:author id="{F54ED48B-3CCC-9A51-4061-A38A32925598}" name="Kelsey Turner" initials="KT" userId="S::KelseyT@adha.net::f9930319-3adf-401d-a9e4-960c17d3099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C70"/>
    <a:srgbClr val="DB3A73"/>
    <a:srgbClr val="63BFA1"/>
    <a:srgbClr val="F0542D"/>
    <a:srgbClr val="5DA9DD"/>
    <a:srgbClr val="67CAE7"/>
    <a:srgbClr val="DB342A"/>
    <a:srgbClr val="E7772B"/>
    <a:srgbClr val="E57246"/>
    <a:srgbClr val="FAAC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A528CB-C67A-4FD5-BD7F-C23B79DEA1A7}" v="34" dt="2025-09-22T21:05:08.4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tags" Target="tags/tag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se Keller" userId="44b1b381-b330-4c37-8b95-14ab1b9448c4" providerId="ADAL" clId="{74A528CB-C67A-4FD5-BD7F-C23B79DEA1A7}"/>
    <pc:docChg chg="undo custSel delSld modSld">
      <pc:chgData name="Chase Keller" userId="44b1b381-b330-4c37-8b95-14ab1b9448c4" providerId="ADAL" clId="{74A528CB-C67A-4FD5-BD7F-C23B79DEA1A7}" dt="2025-07-17T18:59:47.662" v="1080" actId="1076"/>
      <pc:docMkLst>
        <pc:docMk/>
      </pc:docMkLst>
      <pc:sldChg chg="addSp delSp modSp mod modNotesTx">
        <pc:chgData name="Chase Keller" userId="44b1b381-b330-4c37-8b95-14ab1b9448c4" providerId="ADAL" clId="{74A528CB-C67A-4FD5-BD7F-C23B79DEA1A7}" dt="2025-07-17T18:47:33.504" v="899" actId="20577"/>
        <pc:sldMkLst>
          <pc:docMk/>
          <pc:sldMk cId="810229494" sldId="262"/>
        </pc:sldMkLst>
      </pc:sldChg>
      <pc:sldChg chg="addSp delSp modSp mod modNotesTx">
        <pc:chgData name="Chase Keller" userId="44b1b381-b330-4c37-8b95-14ab1b9448c4" providerId="ADAL" clId="{74A528CB-C67A-4FD5-BD7F-C23B79DEA1A7}" dt="2025-07-17T17:29:49.738" v="862" actId="1076"/>
        <pc:sldMkLst>
          <pc:docMk/>
          <pc:sldMk cId="3089685199" sldId="275"/>
        </pc:sldMkLst>
      </pc:sldChg>
      <pc:sldChg chg="modSp mod">
        <pc:chgData name="Chase Keller" userId="44b1b381-b330-4c37-8b95-14ab1b9448c4" providerId="ADAL" clId="{74A528CB-C67A-4FD5-BD7F-C23B79DEA1A7}" dt="2025-07-17T17:02:56.884" v="376" actId="20577"/>
        <pc:sldMkLst>
          <pc:docMk/>
          <pc:sldMk cId="3726564133" sldId="277"/>
        </pc:sldMkLst>
      </pc:sldChg>
      <pc:sldChg chg="addSp delSp modSp mod">
        <pc:chgData name="Chase Keller" userId="44b1b381-b330-4c37-8b95-14ab1b9448c4" providerId="ADAL" clId="{74A528CB-C67A-4FD5-BD7F-C23B79DEA1A7}" dt="2025-07-17T18:59:47.662" v="1080" actId="1076"/>
        <pc:sldMkLst>
          <pc:docMk/>
          <pc:sldMk cId="3902330841" sldId="278"/>
        </pc:sldMkLst>
      </pc:sldChg>
      <pc:sldChg chg="del">
        <pc:chgData name="Chase Keller" userId="44b1b381-b330-4c37-8b95-14ab1b9448c4" providerId="ADAL" clId="{74A528CB-C67A-4FD5-BD7F-C23B79DEA1A7}" dt="2025-07-16T15:40:15.856" v="197" actId="2696"/>
        <pc:sldMkLst>
          <pc:docMk/>
          <pc:sldMk cId="1535777810" sldId="279"/>
        </pc:sldMkLst>
      </pc:sldChg>
      <pc:sldChg chg="addSp delSp modSp mod modNotesTx">
        <pc:chgData name="Chase Keller" userId="44b1b381-b330-4c37-8b95-14ab1b9448c4" providerId="ADAL" clId="{74A528CB-C67A-4FD5-BD7F-C23B79DEA1A7}" dt="2025-07-17T17:14:37.129" v="493" actId="1076"/>
        <pc:sldMkLst>
          <pc:docMk/>
          <pc:sldMk cId="3817696803" sldId="429"/>
        </pc:sldMkLst>
      </pc:sldChg>
      <pc:sldChg chg="delSp modSp mod">
        <pc:chgData name="Chase Keller" userId="44b1b381-b330-4c37-8b95-14ab1b9448c4" providerId="ADAL" clId="{74A528CB-C67A-4FD5-BD7F-C23B79DEA1A7}" dt="2025-07-17T17:03:43.654" v="383" actId="20577"/>
        <pc:sldMkLst>
          <pc:docMk/>
          <pc:sldMk cId="1366084682" sldId="558"/>
        </pc:sldMkLst>
      </pc:sldChg>
      <pc:sldChg chg="addSp delSp modSp mod">
        <pc:chgData name="Chase Keller" userId="44b1b381-b330-4c37-8b95-14ab1b9448c4" providerId="ADAL" clId="{74A528CB-C67A-4FD5-BD7F-C23B79DEA1A7}" dt="2025-07-17T18:53:21.292" v="905" actId="20577"/>
        <pc:sldMkLst>
          <pc:docMk/>
          <pc:sldMk cId="635905471" sldId="559"/>
        </pc:sldMkLst>
      </pc:sldChg>
    </pc:docChg>
  </pc:docChgLst>
  <pc:docChgLst>
    <pc:chgData name="Chase Keller" userId="44b1b381-b330-4c37-8b95-14ab1b9448c4" providerId="ADAL" clId="{C2C1A978-BEE8-48CD-90CA-88024FCCABFE}"/>
    <pc:docChg chg="custSel modSld">
      <pc:chgData name="Chase Keller" userId="44b1b381-b330-4c37-8b95-14ab1b9448c4" providerId="ADAL" clId="{C2C1A978-BEE8-48CD-90CA-88024FCCABFE}" dt="2025-09-22T21:07:53.742" v="305" actId="255"/>
      <pc:docMkLst>
        <pc:docMk/>
      </pc:docMkLst>
      <pc:sldChg chg="addSp delSp modSp mod">
        <pc:chgData name="Chase Keller" userId="44b1b381-b330-4c37-8b95-14ab1b9448c4" providerId="ADAL" clId="{C2C1A978-BEE8-48CD-90CA-88024FCCABFE}" dt="2025-09-22T21:07:53.742" v="305" actId="255"/>
        <pc:sldMkLst>
          <pc:docMk/>
          <pc:sldMk cId="810229494" sldId="262"/>
        </pc:sldMkLst>
        <pc:spChg chg="mod">
          <ac:chgData name="Chase Keller" userId="44b1b381-b330-4c37-8b95-14ab1b9448c4" providerId="ADAL" clId="{C2C1A978-BEE8-48CD-90CA-88024FCCABFE}" dt="2025-09-22T20:57:35.215" v="16" actId="20577"/>
          <ac:spMkLst>
            <pc:docMk/>
            <pc:sldMk cId="810229494" sldId="262"/>
            <ac:spMk id="2" creationId="{787FD509-BBDA-27BE-AB89-BDD39980E855}"/>
          </ac:spMkLst>
        </pc:spChg>
        <pc:spChg chg="mod">
          <ac:chgData name="Chase Keller" userId="44b1b381-b330-4c37-8b95-14ab1b9448c4" providerId="ADAL" clId="{C2C1A978-BEE8-48CD-90CA-88024FCCABFE}" dt="2025-09-22T21:07:53.742" v="305" actId="255"/>
          <ac:spMkLst>
            <pc:docMk/>
            <pc:sldMk cId="810229494" sldId="262"/>
            <ac:spMk id="5" creationId="{3A81F5C8-BF6B-3B12-A16A-7F6193E7AA63}"/>
          </ac:spMkLst>
        </pc:spChg>
        <pc:picChg chg="del">
          <ac:chgData name="Chase Keller" userId="44b1b381-b330-4c37-8b95-14ab1b9448c4" providerId="ADAL" clId="{C2C1A978-BEE8-48CD-90CA-88024FCCABFE}" dt="2025-09-22T21:05:02.306" v="55" actId="478"/>
          <ac:picMkLst>
            <pc:docMk/>
            <pc:sldMk cId="810229494" sldId="262"/>
            <ac:picMk id="6" creationId="{9582DCFD-7B93-4AE8-C190-D329A362DD85}"/>
          </ac:picMkLst>
        </pc:picChg>
        <pc:picChg chg="add mod">
          <ac:chgData name="Chase Keller" userId="44b1b381-b330-4c37-8b95-14ab1b9448c4" providerId="ADAL" clId="{C2C1A978-BEE8-48CD-90CA-88024FCCABFE}" dt="2025-09-22T21:05:19.328" v="61" actId="1076"/>
          <ac:picMkLst>
            <pc:docMk/>
            <pc:sldMk cId="810229494" sldId="262"/>
            <ac:picMk id="7" creationId="{7B9323DE-93EF-3C46-75E6-6B385F2A2F14}"/>
          </ac:picMkLst>
        </pc:pic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6384DBF-5C71-43C1-8EEC-A7E84389A8A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3D39851-B2E3-4306-8051-71B83BC28136}">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“You earned your right to learn and succeeded... now make a contribution with your knowledge and passion for dental hygiene as then our profession becomes YOURS. Trust yourself to take calculated risks and be the best RDH you can be ~ wherever the journey takes you!” - </a:t>
          </a:r>
          <a:r>
            <a:rPr lang="en-US" i="1">
              <a:solidFill>
                <a:srgbClr val="5B296D"/>
              </a:solidFill>
              <a:latin typeface="Arial" panose="020B0604020202020204" pitchFamily="34" charset="0"/>
              <a:cs typeface="Arial" panose="020B0604020202020204" pitchFamily="34" charset="0"/>
            </a:rPr>
            <a:t>Leann Keefer, MSM, RDH </a:t>
          </a:r>
          <a:endParaRPr lang="en-US">
            <a:solidFill>
              <a:srgbClr val="5B296D"/>
            </a:solidFill>
            <a:latin typeface="Arial" panose="020B0604020202020204" pitchFamily="34" charset="0"/>
            <a:cs typeface="Arial" panose="020B0604020202020204" pitchFamily="34" charset="0"/>
          </a:endParaRPr>
        </a:p>
      </dgm:t>
    </dgm:pt>
    <dgm:pt modelId="{40CCA89D-386F-414C-B1C7-0EDB7BE95C4F}" type="parTrans" cxnId="{4CC310D5-93CE-4DEC-B459-1DF3F627F8EB}">
      <dgm:prSet/>
      <dgm:spPr/>
      <dgm:t>
        <a:bodyPr/>
        <a:lstStyle/>
        <a:p>
          <a:endParaRPr lang="en-US"/>
        </a:p>
      </dgm:t>
    </dgm:pt>
    <dgm:pt modelId="{25A15213-5C7E-4420-BA91-90C46313EC46}" type="sibTrans" cxnId="{4CC310D5-93CE-4DEC-B459-1DF3F627F8EB}">
      <dgm:prSet/>
      <dgm:spPr/>
      <dgm:t>
        <a:bodyPr/>
        <a:lstStyle/>
        <a:p>
          <a:endParaRPr lang="en-US"/>
        </a:p>
      </dgm:t>
    </dgm:pt>
    <dgm:pt modelId="{5AA714D8-2E6C-4031-B11F-77343349E4E4}">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“No matter how hard you try, you can never please everyone and so just let it roll off and continue to be the best, most professional hygienist you know you are.” – </a:t>
          </a:r>
          <a:r>
            <a:rPr lang="en-US" i="1">
              <a:solidFill>
                <a:srgbClr val="5B296D"/>
              </a:solidFill>
              <a:latin typeface="Arial" panose="020B0604020202020204" pitchFamily="34" charset="0"/>
              <a:cs typeface="Arial" panose="020B0604020202020204" pitchFamily="34" charset="0"/>
            </a:rPr>
            <a:t>Vicki Munday, RDH, BS </a:t>
          </a:r>
          <a:endParaRPr lang="en-US">
            <a:solidFill>
              <a:srgbClr val="5B296D"/>
            </a:solidFill>
            <a:latin typeface="Arial" panose="020B0604020202020204" pitchFamily="34" charset="0"/>
            <a:cs typeface="Arial" panose="020B0604020202020204" pitchFamily="34" charset="0"/>
          </a:endParaRPr>
        </a:p>
      </dgm:t>
    </dgm:pt>
    <dgm:pt modelId="{DB536754-B44D-4ACE-8B66-082D89AAD757}" type="parTrans" cxnId="{F1CD038E-6A15-4DDF-833B-BF23DCE4EFF1}">
      <dgm:prSet/>
      <dgm:spPr/>
      <dgm:t>
        <a:bodyPr/>
        <a:lstStyle/>
        <a:p>
          <a:endParaRPr lang="en-US"/>
        </a:p>
      </dgm:t>
    </dgm:pt>
    <dgm:pt modelId="{8EDC1683-951B-4B14-BAC9-6B135A7946B8}" type="sibTrans" cxnId="{F1CD038E-6A15-4DDF-833B-BF23DCE4EFF1}">
      <dgm:prSet/>
      <dgm:spPr/>
      <dgm:t>
        <a:bodyPr/>
        <a:lstStyle/>
        <a:p>
          <a:endParaRPr lang="en-US"/>
        </a:p>
      </dgm:t>
    </dgm:pt>
    <dgm:pt modelId="{F8AD44DB-0C22-48D2-A4B8-B7F4CC98376C}">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“Become a member of ADHA … You won't regret it!” - </a:t>
          </a:r>
          <a:r>
            <a:rPr lang="en-US" i="1">
              <a:solidFill>
                <a:srgbClr val="5B296D"/>
              </a:solidFill>
              <a:latin typeface="Arial" panose="020B0604020202020204" pitchFamily="34" charset="0"/>
              <a:cs typeface="Arial" panose="020B0604020202020204" pitchFamily="34" charset="0"/>
            </a:rPr>
            <a:t>Sandra Larew, RDH</a:t>
          </a:r>
          <a:endParaRPr lang="en-US">
            <a:solidFill>
              <a:srgbClr val="5B296D"/>
            </a:solidFill>
            <a:latin typeface="Arial" panose="020B0604020202020204" pitchFamily="34" charset="0"/>
            <a:cs typeface="Arial" panose="020B0604020202020204" pitchFamily="34" charset="0"/>
          </a:endParaRPr>
        </a:p>
      </dgm:t>
    </dgm:pt>
    <dgm:pt modelId="{5AC26A2F-8C1B-487B-975C-D1357C077000}" type="parTrans" cxnId="{7C701AC2-53E6-4275-9374-15F1509D4C23}">
      <dgm:prSet/>
      <dgm:spPr/>
      <dgm:t>
        <a:bodyPr/>
        <a:lstStyle/>
        <a:p>
          <a:endParaRPr lang="en-US"/>
        </a:p>
      </dgm:t>
    </dgm:pt>
    <dgm:pt modelId="{A9378345-23A8-4857-8083-9843556A2C51}" type="sibTrans" cxnId="{7C701AC2-53E6-4275-9374-15F1509D4C23}">
      <dgm:prSet/>
      <dgm:spPr/>
      <dgm:t>
        <a:bodyPr/>
        <a:lstStyle/>
        <a:p>
          <a:endParaRPr lang="en-US"/>
        </a:p>
      </dgm:t>
    </dgm:pt>
    <dgm:pt modelId="{88DDA6E6-C41B-4BED-8FE1-70429BCE8117}" type="pres">
      <dgm:prSet presAssocID="{96384DBF-5C71-43C1-8EEC-A7E84389A8A3}" presName="root" presStyleCnt="0">
        <dgm:presLayoutVars>
          <dgm:dir/>
          <dgm:resizeHandles val="exact"/>
        </dgm:presLayoutVars>
      </dgm:prSet>
      <dgm:spPr/>
    </dgm:pt>
    <dgm:pt modelId="{97E1C121-F972-48F1-AC78-989BDED7A7D3}" type="pres">
      <dgm:prSet presAssocID="{13D39851-B2E3-4306-8051-71B83BC28136}" presName="compNode" presStyleCnt="0"/>
      <dgm:spPr/>
    </dgm:pt>
    <dgm:pt modelId="{9E475081-D086-482C-BAF3-7748FAC59747}" type="pres">
      <dgm:prSet presAssocID="{13D39851-B2E3-4306-8051-71B83BC28136}" presName="bgRect" presStyleLbl="bgShp" presStyleIdx="0" presStyleCnt="3" custLinFactNeighborX="1262" custLinFactNeighborY="4889"/>
      <dgm:spPr>
        <a:solidFill>
          <a:srgbClr val="DFD4E4"/>
        </a:solidFill>
      </dgm:spPr>
    </dgm:pt>
    <dgm:pt modelId="{76F76883-09C7-4ACF-BBDE-A5B038DD1E2E}" type="pres">
      <dgm:prSet presAssocID="{13D39851-B2E3-4306-8051-71B83BC281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otes"/>
        </a:ext>
      </dgm:extLst>
    </dgm:pt>
    <dgm:pt modelId="{1385930B-8298-4570-80BC-73F9B5D9B9F2}" type="pres">
      <dgm:prSet presAssocID="{13D39851-B2E3-4306-8051-71B83BC28136}" presName="spaceRect" presStyleCnt="0"/>
      <dgm:spPr/>
    </dgm:pt>
    <dgm:pt modelId="{25138BED-5F33-48D1-80C8-6F06E706DADF}" type="pres">
      <dgm:prSet presAssocID="{13D39851-B2E3-4306-8051-71B83BC28136}" presName="parTx" presStyleLbl="revTx" presStyleIdx="0" presStyleCnt="3" custScaleX="101683" custScaleY="117947">
        <dgm:presLayoutVars>
          <dgm:chMax val="0"/>
          <dgm:chPref val="0"/>
        </dgm:presLayoutVars>
      </dgm:prSet>
      <dgm:spPr/>
    </dgm:pt>
    <dgm:pt modelId="{24689E94-7B20-406E-8F28-4A5F8F1C6937}" type="pres">
      <dgm:prSet presAssocID="{25A15213-5C7E-4420-BA91-90C46313EC46}" presName="sibTrans" presStyleCnt="0"/>
      <dgm:spPr/>
    </dgm:pt>
    <dgm:pt modelId="{76724B0B-7842-45EB-9741-06AA20CBE929}" type="pres">
      <dgm:prSet presAssocID="{5AA714D8-2E6C-4031-B11F-77343349E4E4}" presName="compNode" presStyleCnt="0"/>
      <dgm:spPr/>
    </dgm:pt>
    <dgm:pt modelId="{5B77E070-3085-47B2-BF08-DA94494262CA}" type="pres">
      <dgm:prSet presAssocID="{5AA714D8-2E6C-4031-B11F-77343349E4E4}" presName="bgRect" presStyleLbl="bgShp" presStyleIdx="1" presStyleCnt="3"/>
      <dgm:spPr>
        <a:solidFill>
          <a:srgbClr val="EAD6CF"/>
        </a:solidFill>
      </dgm:spPr>
    </dgm:pt>
    <dgm:pt modelId="{9F6267B2-6B23-401E-A08E-4F379245590C}" type="pres">
      <dgm:prSet presAssocID="{5AA714D8-2E6C-4031-B11F-77343349E4E4}" presName="iconRect" presStyleLbl="node1" presStyleIdx="1"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keleton"/>
        </a:ext>
      </dgm:extLst>
    </dgm:pt>
    <dgm:pt modelId="{AEE9BE0D-1815-47A3-92F4-127DE433E9D7}" type="pres">
      <dgm:prSet presAssocID="{5AA714D8-2E6C-4031-B11F-77343349E4E4}" presName="spaceRect" presStyleCnt="0"/>
      <dgm:spPr/>
    </dgm:pt>
    <dgm:pt modelId="{5EFA8A52-3E61-43F6-8323-7AF5B7B24593}" type="pres">
      <dgm:prSet presAssocID="{5AA714D8-2E6C-4031-B11F-77343349E4E4}" presName="parTx" presStyleLbl="revTx" presStyleIdx="1" presStyleCnt="3">
        <dgm:presLayoutVars>
          <dgm:chMax val="0"/>
          <dgm:chPref val="0"/>
        </dgm:presLayoutVars>
      </dgm:prSet>
      <dgm:spPr/>
    </dgm:pt>
    <dgm:pt modelId="{960E9DB7-F076-45C5-BFC9-6FB830E6E6FC}" type="pres">
      <dgm:prSet presAssocID="{8EDC1683-951B-4B14-BAC9-6B135A7946B8}" presName="sibTrans" presStyleCnt="0"/>
      <dgm:spPr/>
    </dgm:pt>
    <dgm:pt modelId="{1D2BB425-5992-4343-BEBE-77CA8FC5356C}" type="pres">
      <dgm:prSet presAssocID="{F8AD44DB-0C22-48D2-A4B8-B7F4CC98376C}" presName="compNode" presStyleCnt="0"/>
      <dgm:spPr/>
    </dgm:pt>
    <dgm:pt modelId="{08FA72DC-3C65-4B09-A503-D1DFFB1D67E0}" type="pres">
      <dgm:prSet presAssocID="{F8AD44DB-0C22-48D2-A4B8-B7F4CC98376C}" presName="bgRect" presStyleLbl="bgShp" presStyleIdx="2" presStyleCnt="3"/>
      <dgm:spPr>
        <a:solidFill>
          <a:srgbClr val="FBEFD9"/>
        </a:solidFill>
      </dgm:spPr>
    </dgm:pt>
    <dgm:pt modelId="{E8EFD335-9F74-4FF2-B26E-37E0038B05A4}" type="pres">
      <dgm:prSet presAssocID="{F8AD44DB-0C22-48D2-A4B8-B7F4CC98376C}" presName="iconRect" presStyleLbl="node1" presStyleIdx="2"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s"/>
        </a:ext>
      </dgm:extLst>
    </dgm:pt>
    <dgm:pt modelId="{7F60C354-12B5-4D1D-9F7F-E1075116B65B}" type="pres">
      <dgm:prSet presAssocID="{F8AD44DB-0C22-48D2-A4B8-B7F4CC98376C}" presName="spaceRect" presStyleCnt="0"/>
      <dgm:spPr/>
    </dgm:pt>
    <dgm:pt modelId="{A9D6FF40-B74F-4E92-8C90-F313C7F7E3A6}" type="pres">
      <dgm:prSet presAssocID="{F8AD44DB-0C22-48D2-A4B8-B7F4CC98376C}" presName="parTx" presStyleLbl="revTx" presStyleIdx="2" presStyleCnt="3">
        <dgm:presLayoutVars>
          <dgm:chMax val="0"/>
          <dgm:chPref val="0"/>
        </dgm:presLayoutVars>
      </dgm:prSet>
      <dgm:spPr/>
    </dgm:pt>
  </dgm:ptLst>
  <dgm:cxnLst>
    <dgm:cxn modelId="{80DE6130-3C96-4082-96D3-EC1C215F1253}" type="presOf" srcId="{96384DBF-5C71-43C1-8EEC-A7E84389A8A3}" destId="{88DDA6E6-C41B-4BED-8FE1-70429BCE8117}" srcOrd="0" destOrd="0" presId="urn:microsoft.com/office/officeart/2018/2/layout/IconVerticalSolidList"/>
    <dgm:cxn modelId="{F1CD038E-6A15-4DDF-833B-BF23DCE4EFF1}" srcId="{96384DBF-5C71-43C1-8EEC-A7E84389A8A3}" destId="{5AA714D8-2E6C-4031-B11F-77343349E4E4}" srcOrd="1" destOrd="0" parTransId="{DB536754-B44D-4ACE-8B66-082D89AAD757}" sibTransId="{8EDC1683-951B-4B14-BAC9-6B135A7946B8}"/>
    <dgm:cxn modelId="{8A3DA293-C09D-4D7F-9BD4-9E55721270F4}" type="presOf" srcId="{13D39851-B2E3-4306-8051-71B83BC28136}" destId="{25138BED-5F33-48D1-80C8-6F06E706DADF}" srcOrd="0" destOrd="0" presId="urn:microsoft.com/office/officeart/2018/2/layout/IconVerticalSolidList"/>
    <dgm:cxn modelId="{8DB8E2AA-8BFF-451B-8BF9-682FECFF5E50}" type="presOf" srcId="{F8AD44DB-0C22-48D2-A4B8-B7F4CC98376C}" destId="{A9D6FF40-B74F-4E92-8C90-F313C7F7E3A6}" srcOrd="0" destOrd="0" presId="urn:microsoft.com/office/officeart/2018/2/layout/IconVerticalSolidList"/>
    <dgm:cxn modelId="{7C701AC2-53E6-4275-9374-15F1509D4C23}" srcId="{96384DBF-5C71-43C1-8EEC-A7E84389A8A3}" destId="{F8AD44DB-0C22-48D2-A4B8-B7F4CC98376C}" srcOrd="2" destOrd="0" parTransId="{5AC26A2F-8C1B-487B-975C-D1357C077000}" sibTransId="{A9378345-23A8-4857-8083-9843556A2C51}"/>
    <dgm:cxn modelId="{CB5F97D2-8E07-424A-B586-D0C365AA5C9F}" type="presOf" srcId="{5AA714D8-2E6C-4031-B11F-77343349E4E4}" destId="{5EFA8A52-3E61-43F6-8323-7AF5B7B24593}" srcOrd="0" destOrd="0" presId="urn:microsoft.com/office/officeart/2018/2/layout/IconVerticalSolidList"/>
    <dgm:cxn modelId="{4CC310D5-93CE-4DEC-B459-1DF3F627F8EB}" srcId="{96384DBF-5C71-43C1-8EEC-A7E84389A8A3}" destId="{13D39851-B2E3-4306-8051-71B83BC28136}" srcOrd="0" destOrd="0" parTransId="{40CCA89D-386F-414C-B1C7-0EDB7BE95C4F}" sibTransId="{25A15213-5C7E-4420-BA91-90C46313EC46}"/>
    <dgm:cxn modelId="{291EA23B-1EA0-4578-B744-CEE4BE925C70}" type="presParOf" srcId="{88DDA6E6-C41B-4BED-8FE1-70429BCE8117}" destId="{97E1C121-F972-48F1-AC78-989BDED7A7D3}" srcOrd="0" destOrd="0" presId="urn:microsoft.com/office/officeart/2018/2/layout/IconVerticalSolidList"/>
    <dgm:cxn modelId="{0AC7A7F6-D56A-4388-8A23-E76548774F71}" type="presParOf" srcId="{97E1C121-F972-48F1-AC78-989BDED7A7D3}" destId="{9E475081-D086-482C-BAF3-7748FAC59747}" srcOrd="0" destOrd="0" presId="urn:microsoft.com/office/officeart/2018/2/layout/IconVerticalSolidList"/>
    <dgm:cxn modelId="{AE1A30DE-2DA6-4446-B819-2D24098C3F8F}" type="presParOf" srcId="{97E1C121-F972-48F1-AC78-989BDED7A7D3}" destId="{76F76883-09C7-4ACF-BBDE-A5B038DD1E2E}" srcOrd="1" destOrd="0" presId="urn:microsoft.com/office/officeart/2018/2/layout/IconVerticalSolidList"/>
    <dgm:cxn modelId="{AA550E10-108C-4A7A-83C2-2D11AE6DA75B}" type="presParOf" srcId="{97E1C121-F972-48F1-AC78-989BDED7A7D3}" destId="{1385930B-8298-4570-80BC-73F9B5D9B9F2}" srcOrd="2" destOrd="0" presId="urn:microsoft.com/office/officeart/2018/2/layout/IconVerticalSolidList"/>
    <dgm:cxn modelId="{3881F7CE-EDC1-450D-9AEA-DE12C3DADC23}" type="presParOf" srcId="{97E1C121-F972-48F1-AC78-989BDED7A7D3}" destId="{25138BED-5F33-48D1-80C8-6F06E706DADF}" srcOrd="3" destOrd="0" presId="urn:microsoft.com/office/officeart/2018/2/layout/IconVerticalSolidList"/>
    <dgm:cxn modelId="{FF1148F0-05D7-40CB-ABAF-796630A74F14}" type="presParOf" srcId="{88DDA6E6-C41B-4BED-8FE1-70429BCE8117}" destId="{24689E94-7B20-406E-8F28-4A5F8F1C6937}" srcOrd="1" destOrd="0" presId="urn:microsoft.com/office/officeart/2018/2/layout/IconVerticalSolidList"/>
    <dgm:cxn modelId="{21DD9F2B-8A7F-4584-9754-3FACC26F5E58}" type="presParOf" srcId="{88DDA6E6-C41B-4BED-8FE1-70429BCE8117}" destId="{76724B0B-7842-45EB-9741-06AA20CBE929}" srcOrd="2" destOrd="0" presId="urn:microsoft.com/office/officeart/2018/2/layout/IconVerticalSolidList"/>
    <dgm:cxn modelId="{CA61569C-DA20-4FEF-8455-A6525929C891}" type="presParOf" srcId="{76724B0B-7842-45EB-9741-06AA20CBE929}" destId="{5B77E070-3085-47B2-BF08-DA94494262CA}" srcOrd="0" destOrd="0" presId="urn:microsoft.com/office/officeart/2018/2/layout/IconVerticalSolidList"/>
    <dgm:cxn modelId="{031F8A03-FEFE-4122-94BB-381614F653B3}" type="presParOf" srcId="{76724B0B-7842-45EB-9741-06AA20CBE929}" destId="{9F6267B2-6B23-401E-A08E-4F379245590C}" srcOrd="1" destOrd="0" presId="urn:microsoft.com/office/officeart/2018/2/layout/IconVerticalSolidList"/>
    <dgm:cxn modelId="{455BCB14-277C-412B-9C93-FC99C56DF3D2}" type="presParOf" srcId="{76724B0B-7842-45EB-9741-06AA20CBE929}" destId="{AEE9BE0D-1815-47A3-92F4-127DE433E9D7}" srcOrd="2" destOrd="0" presId="urn:microsoft.com/office/officeart/2018/2/layout/IconVerticalSolidList"/>
    <dgm:cxn modelId="{C500340A-6999-47CF-A9DC-6E3222D28CD7}" type="presParOf" srcId="{76724B0B-7842-45EB-9741-06AA20CBE929}" destId="{5EFA8A52-3E61-43F6-8323-7AF5B7B24593}" srcOrd="3" destOrd="0" presId="urn:microsoft.com/office/officeart/2018/2/layout/IconVerticalSolidList"/>
    <dgm:cxn modelId="{84DA5214-107D-400B-B6C5-21BB7E2D5AB9}" type="presParOf" srcId="{88DDA6E6-C41B-4BED-8FE1-70429BCE8117}" destId="{960E9DB7-F076-45C5-BFC9-6FB830E6E6FC}" srcOrd="3" destOrd="0" presId="urn:microsoft.com/office/officeart/2018/2/layout/IconVerticalSolidList"/>
    <dgm:cxn modelId="{8E02583A-28CE-4FF1-BE95-A41D2D901844}" type="presParOf" srcId="{88DDA6E6-C41B-4BED-8FE1-70429BCE8117}" destId="{1D2BB425-5992-4343-BEBE-77CA8FC5356C}" srcOrd="4" destOrd="0" presId="urn:microsoft.com/office/officeart/2018/2/layout/IconVerticalSolidList"/>
    <dgm:cxn modelId="{ED454B77-2F87-49E1-850B-6C6836317840}" type="presParOf" srcId="{1D2BB425-5992-4343-BEBE-77CA8FC5356C}" destId="{08FA72DC-3C65-4B09-A503-D1DFFB1D67E0}" srcOrd="0" destOrd="0" presId="urn:microsoft.com/office/officeart/2018/2/layout/IconVerticalSolidList"/>
    <dgm:cxn modelId="{58F6A6C8-ADEB-48C2-AA8D-D81E38898FD8}" type="presParOf" srcId="{1D2BB425-5992-4343-BEBE-77CA8FC5356C}" destId="{E8EFD335-9F74-4FF2-B26E-37E0038B05A4}" srcOrd="1" destOrd="0" presId="urn:microsoft.com/office/officeart/2018/2/layout/IconVerticalSolidList"/>
    <dgm:cxn modelId="{FBBA21DD-9E56-469D-A005-D7D7979129FC}" type="presParOf" srcId="{1D2BB425-5992-4343-BEBE-77CA8FC5356C}" destId="{7F60C354-12B5-4D1D-9F7F-E1075116B65B}" srcOrd="2" destOrd="0" presId="urn:microsoft.com/office/officeart/2018/2/layout/IconVerticalSolidList"/>
    <dgm:cxn modelId="{A497B387-8FA4-4BA6-9506-E11E85D41241}" type="presParOf" srcId="{1D2BB425-5992-4343-BEBE-77CA8FC5356C}" destId="{A9D6FF40-B74F-4E92-8C90-F313C7F7E3A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75081-D086-482C-BAF3-7748FAC59747}">
      <dsp:nvSpPr>
        <dsp:cNvPr id="0" name=""/>
        <dsp:cNvSpPr/>
      </dsp:nvSpPr>
      <dsp:spPr>
        <a:xfrm>
          <a:off x="0" y="226936"/>
          <a:ext cx="6446319" cy="1561220"/>
        </a:xfrm>
        <a:prstGeom prst="roundRect">
          <a:avLst>
            <a:gd name="adj" fmla="val 10000"/>
          </a:avLst>
        </a:prstGeom>
        <a:solidFill>
          <a:srgbClr val="DFD4E4"/>
        </a:solidFill>
        <a:ln>
          <a:noFill/>
        </a:ln>
        <a:effectLst/>
      </dsp:spPr>
      <dsp:style>
        <a:lnRef idx="0">
          <a:scrgbClr r="0" g="0" b="0"/>
        </a:lnRef>
        <a:fillRef idx="1">
          <a:scrgbClr r="0" g="0" b="0"/>
        </a:fillRef>
        <a:effectRef idx="0">
          <a:scrgbClr r="0" g="0" b="0"/>
        </a:effectRef>
        <a:fontRef idx="minor"/>
      </dsp:style>
    </dsp:sp>
    <dsp:sp modelId="{76F76883-09C7-4ACF-BBDE-A5B038DD1E2E}">
      <dsp:nvSpPr>
        <dsp:cNvPr id="0" name=""/>
        <dsp:cNvSpPr/>
      </dsp:nvSpPr>
      <dsp:spPr>
        <a:xfrm>
          <a:off x="454511" y="501883"/>
          <a:ext cx="858671" cy="858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138BED-5F33-48D1-80C8-6F06E706DADF}">
      <dsp:nvSpPr>
        <dsp:cNvPr id="0" name=""/>
        <dsp:cNvSpPr/>
      </dsp:nvSpPr>
      <dsp:spPr>
        <a:xfrm>
          <a:off x="1746409" y="10512"/>
          <a:ext cx="4717667" cy="184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“You earned your right to learn and succeeded... now make a contribution with your knowledge and passion for dental hygiene as then our profession becomes YOURS. Trust yourself to take calculated risks and be the best RDH you can be ~ wherever the journey takes you!” - </a:t>
          </a:r>
          <a:r>
            <a:rPr lang="en-US" sz="1400" i="1" kern="1200">
              <a:solidFill>
                <a:srgbClr val="5B296D"/>
              </a:solidFill>
              <a:latin typeface="Arial" panose="020B0604020202020204" pitchFamily="34" charset="0"/>
              <a:cs typeface="Arial" panose="020B0604020202020204" pitchFamily="34" charset="0"/>
            </a:rPr>
            <a:t>Leann Keefer, MSM, RDH </a:t>
          </a:r>
          <a:endParaRPr lang="en-US" sz="1400" kern="1200">
            <a:solidFill>
              <a:srgbClr val="5B296D"/>
            </a:solidFill>
            <a:latin typeface="Arial" panose="020B0604020202020204" pitchFamily="34" charset="0"/>
            <a:cs typeface="Arial" panose="020B0604020202020204" pitchFamily="34" charset="0"/>
          </a:endParaRPr>
        </a:p>
      </dsp:txBody>
      <dsp:txXfrm>
        <a:off x="1746409" y="10512"/>
        <a:ext cx="4717667" cy="1841412"/>
      </dsp:txXfrm>
    </dsp:sp>
    <dsp:sp modelId="{5B77E070-3085-47B2-BF08-DA94494262CA}">
      <dsp:nvSpPr>
        <dsp:cNvPr id="0" name=""/>
        <dsp:cNvSpPr/>
      </dsp:nvSpPr>
      <dsp:spPr>
        <a:xfrm>
          <a:off x="-17757" y="2242230"/>
          <a:ext cx="6446319" cy="1561220"/>
        </a:xfrm>
        <a:prstGeom prst="roundRect">
          <a:avLst>
            <a:gd name="adj" fmla="val 10000"/>
          </a:avLst>
        </a:prstGeom>
        <a:solidFill>
          <a:srgbClr val="EAD6CF"/>
        </a:solidFill>
        <a:ln>
          <a:noFill/>
        </a:ln>
        <a:effectLst/>
      </dsp:spPr>
      <dsp:style>
        <a:lnRef idx="0">
          <a:scrgbClr r="0" g="0" b="0"/>
        </a:lnRef>
        <a:fillRef idx="1">
          <a:scrgbClr r="0" g="0" b="0"/>
        </a:fillRef>
        <a:effectRef idx="0">
          <a:scrgbClr r="0" g="0" b="0"/>
        </a:effectRef>
        <a:fontRef idx="minor"/>
      </dsp:style>
    </dsp:sp>
    <dsp:sp modelId="{9F6267B2-6B23-401E-A08E-4F379245590C}">
      <dsp:nvSpPr>
        <dsp:cNvPr id="0" name=""/>
        <dsp:cNvSpPr/>
      </dsp:nvSpPr>
      <dsp:spPr>
        <a:xfrm>
          <a:off x="454511" y="2593505"/>
          <a:ext cx="858671" cy="85867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FA8A52-3E61-43F6-8323-7AF5B7B24593}">
      <dsp:nvSpPr>
        <dsp:cNvPr id="0" name=""/>
        <dsp:cNvSpPr/>
      </dsp:nvSpPr>
      <dsp:spPr>
        <a:xfrm>
          <a:off x="1785452" y="2242230"/>
          <a:ext cx="4639583" cy="156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“No matter how hard you try, you can never please everyone and so just let it roll off and continue to be the best, most professional hygienist you know you are.” – </a:t>
          </a:r>
          <a:r>
            <a:rPr lang="en-US" sz="1400" i="1" kern="1200">
              <a:solidFill>
                <a:srgbClr val="5B296D"/>
              </a:solidFill>
              <a:latin typeface="Arial" panose="020B0604020202020204" pitchFamily="34" charset="0"/>
              <a:cs typeface="Arial" panose="020B0604020202020204" pitchFamily="34" charset="0"/>
            </a:rPr>
            <a:t>Vicki Munday, RDH, BS </a:t>
          </a:r>
          <a:endParaRPr lang="en-US" sz="1400" kern="1200">
            <a:solidFill>
              <a:srgbClr val="5B296D"/>
            </a:solidFill>
            <a:latin typeface="Arial" panose="020B0604020202020204" pitchFamily="34" charset="0"/>
            <a:cs typeface="Arial" panose="020B0604020202020204" pitchFamily="34" charset="0"/>
          </a:endParaRPr>
        </a:p>
      </dsp:txBody>
      <dsp:txXfrm>
        <a:off x="1785452" y="2242230"/>
        <a:ext cx="4639583" cy="1561220"/>
      </dsp:txXfrm>
    </dsp:sp>
    <dsp:sp modelId="{08FA72DC-3C65-4B09-A503-D1DFFB1D67E0}">
      <dsp:nvSpPr>
        <dsp:cNvPr id="0" name=""/>
        <dsp:cNvSpPr/>
      </dsp:nvSpPr>
      <dsp:spPr>
        <a:xfrm>
          <a:off x="-17757" y="4193755"/>
          <a:ext cx="6446319" cy="1561220"/>
        </a:xfrm>
        <a:prstGeom prst="roundRect">
          <a:avLst>
            <a:gd name="adj" fmla="val 10000"/>
          </a:avLst>
        </a:prstGeom>
        <a:solidFill>
          <a:srgbClr val="FBEFD9"/>
        </a:solidFill>
        <a:ln>
          <a:noFill/>
        </a:ln>
        <a:effectLst/>
      </dsp:spPr>
      <dsp:style>
        <a:lnRef idx="0">
          <a:scrgbClr r="0" g="0" b="0"/>
        </a:lnRef>
        <a:fillRef idx="1">
          <a:scrgbClr r="0" g="0" b="0"/>
        </a:fillRef>
        <a:effectRef idx="0">
          <a:scrgbClr r="0" g="0" b="0"/>
        </a:effectRef>
        <a:fontRef idx="minor"/>
      </dsp:style>
    </dsp:sp>
    <dsp:sp modelId="{E8EFD335-9F74-4FF2-B26E-37E0038B05A4}">
      <dsp:nvSpPr>
        <dsp:cNvPr id="0" name=""/>
        <dsp:cNvSpPr/>
      </dsp:nvSpPr>
      <dsp:spPr>
        <a:xfrm>
          <a:off x="454511" y="4545030"/>
          <a:ext cx="858671" cy="85867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D6FF40-B74F-4E92-8C90-F313C7F7E3A6}">
      <dsp:nvSpPr>
        <dsp:cNvPr id="0" name=""/>
        <dsp:cNvSpPr/>
      </dsp:nvSpPr>
      <dsp:spPr>
        <a:xfrm>
          <a:off x="1785452" y="4193755"/>
          <a:ext cx="4639583" cy="156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“Become a member of ADHA … You won't regret it!” - </a:t>
          </a:r>
          <a:r>
            <a:rPr lang="en-US" sz="1400" i="1" kern="1200">
              <a:solidFill>
                <a:srgbClr val="5B296D"/>
              </a:solidFill>
              <a:latin typeface="Arial" panose="020B0604020202020204" pitchFamily="34" charset="0"/>
              <a:cs typeface="Arial" panose="020B0604020202020204" pitchFamily="34" charset="0"/>
            </a:rPr>
            <a:t>Sandra Larew, RDH</a:t>
          </a:r>
          <a:endParaRPr lang="en-US" sz="1400" kern="1200">
            <a:solidFill>
              <a:srgbClr val="5B296D"/>
            </a:solidFill>
            <a:latin typeface="Arial" panose="020B0604020202020204" pitchFamily="34" charset="0"/>
            <a:cs typeface="Arial" panose="020B0604020202020204" pitchFamily="34" charset="0"/>
          </a:endParaRPr>
        </a:p>
      </dsp:txBody>
      <dsp:txXfrm>
        <a:off x="1785452" y="4193755"/>
        <a:ext cx="4639583" cy="15612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9/22/2025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stagram.com/youradh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My DH Life Newsletter segmented for our student &amp; new professional members. </a:t>
            </a:r>
          </a:p>
          <a:p>
            <a:pPr marL="181240" indent="-181240">
              <a:buFont typeface="Arial" panose="020B0604020202020204" pitchFamily="34" charset="0"/>
              <a:buChar char="•"/>
            </a:pPr>
            <a:r>
              <a:rPr lang="en-US" dirty="0"/>
              <a:t>Able to quickly glance at the most “need to know” information from ADHA that month and click for more information</a:t>
            </a:r>
          </a:p>
          <a:p>
            <a:endParaRPr lang="en-US" dirty="0"/>
          </a:p>
        </p:txBody>
      </p:sp>
      <p:sp>
        <p:nvSpPr>
          <p:cNvPr id="4" name="Slide Number Placeholder 3"/>
          <p:cNvSpPr>
            <a:spLocks noGrp="1"/>
          </p:cNvSpPr>
          <p:nvPr>
            <p:ph type="sldNum" sz="quarter" idx="5"/>
          </p:nvPr>
        </p:nvSpPr>
        <p:spPr/>
        <p:txBody>
          <a:bodyPr/>
          <a:lstStyle/>
          <a:p>
            <a:fld id="{4A822DE8-912F-47FB-866B-53ABD00C23C7}" type="slidenum">
              <a:rPr lang="en-US" smtClean="0"/>
              <a:t>5</a:t>
            </a:fld>
            <a:endParaRPr lang="en-US"/>
          </a:p>
        </p:txBody>
      </p:sp>
    </p:spTree>
    <p:extLst>
      <p:ext uri="{BB962C8B-B14F-4D97-AF65-F5344CB8AC3E}">
        <p14:creationId xmlns:p14="http://schemas.microsoft.com/office/powerpoint/2010/main" val="393440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out more here:  https://www.adha.org/my-dental-hygiene-life/adha-champions</a:t>
            </a:r>
          </a:p>
          <a:p>
            <a:endParaRPr lang="en-US" dirty="0"/>
          </a:p>
        </p:txBody>
      </p:sp>
      <p:sp>
        <p:nvSpPr>
          <p:cNvPr id="4" name="Slide Number Placeholder 3"/>
          <p:cNvSpPr>
            <a:spLocks noGrp="1"/>
          </p:cNvSpPr>
          <p:nvPr>
            <p:ph type="sldNum" sz="quarter" idx="5"/>
          </p:nvPr>
        </p:nvSpPr>
        <p:spPr/>
        <p:txBody>
          <a:bodyPr/>
          <a:lstStyle/>
          <a:p>
            <a:fld id="{4A822DE8-912F-47FB-866B-53ABD00C23C7}" type="slidenum">
              <a:rPr lang="en-US" smtClean="0"/>
              <a:t>9</a:t>
            </a:fld>
            <a:endParaRPr lang="en-US"/>
          </a:p>
        </p:txBody>
      </p:sp>
    </p:spTree>
    <p:extLst>
      <p:ext uri="{BB962C8B-B14F-4D97-AF65-F5344CB8AC3E}">
        <p14:creationId xmlns:p14="http://schemas.microsoft.com/office/powerpoint/2010/main" val="2469009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3BC1CC"/>
                </a:solidFill>
                <a:effectLst/>
                <a:latin typeface="Arial" panose="020B0604020202020204" pitchFamily="34" charset="0"/>
              </a:rPr>
              <a:t>Student Proud Week is our time to take a moment to celebrate your accomplishments as students and remind you that your professional association is here to support you every step of the way.</a:t>
            </a:r>
            <a:endParaRPr lang="en-US" b="0" i="0">
              <a:solidFill>
                <a:srgbClr val="515151"/>
              </a:solidFill>
              <a:effectLst/>
              <a:latin typeface="Arial" panose="020B0604020202020204" pitchFamily="34" charset="0"/>
            </a:endParaRPr>
          </a:p>
          <a:p>
            <a:pPr algn="l"/>
            <a:r>
              <a:rPr lang="en-US" b="0" i="0">
                <a:solidFill>
                  <a:srgbClr val="515151"/>
                </a:solidFill>
                <a:effectLst/>
                <a:latin typeface="Arial" panose="020B0604020202020204" pitchFamily="34" charset="0"/>
              </a:rPr>
              <a:t> </a:t>
            </a:r>
          </a:p>
          <a:p>
            <a:pPr algn="l"/>
            <a:r>
              <a:rPr lang="en-US" b="0" i="0">
                <a:solidFill>
                  <a:srgbClr val="666666"/>
                </a:solidFill>
                <a:effectLst/>
                <a:latin typeface="Arial" panose="020B0604020202020204" pitchFamily="34" charset="0"/>
              </a:rPr>
              <a:t>Each year we have some super fun challenges and major prizes ready to send your way. So get ready for Student Proud Week 2022 this April 4-8. Details will be sent to your email and can be found on our Instagram. If you don’t already follow ADHA – what the heck are you waiting for? Instagram will be your portal to show your stuff and get a chance at the prizes.</a:t>
            </a:r>
            <a:endParaRPr lang="en-US" b="0" i="0">
              <a:solidFill>
                <a:srgbClr val="515151"/>
              </a:solidFill>
              <a:effectLst/>
              <a:latin typeface="Arial" panose="020B0604020202020204" pitchFamily="34" charset="0"/>
            </a:endParaRPr>
          </a:p>
          <a:p>
            <a:pPr algn="l"/>
            <a:r>
              <a:rPr lang="en-US" b="0" i="0">
                <a:solidFill>
                  <a:srgbClr val="515151"/>
                </a:solidFill>
                <a:effectLst/>
                <a:latin typeface="Arial" panose="020B0604020202020204" pitchFamily="34" charset="0"/>
              </a:rPr>
              <a:t> </a:t>
            </a:r>
          </a:p>
          <a:p>
            <a:pPr algn="l"/>
            <a:r>
              <a:rPr lang="en-US" b="1" i="0">
                <a:solidFill>
                  <a:srgbClr val="3BC1CC"/>
                </a:solidFill>
                <a:effectLst/>
                <a:latin typeface="Arial" panose="020B0604020202020204" pitchFamily="34" charset="0"/>
              </a:rPr>
              <a:t>Be sure you’re following</a:t>
            </a:r>
            <a:r>
              <a:rPr lang="en-US" b="1" i="0">
                <a:solidFill>
                  <a:srgbClr val="515151"/>
                </a:solidFill>
                <a:effectLst/>
                <a:latin typeface="Arial" panose="020B0604020202020204" pitchFamily="34" charset="0"/>
              </a:rPr>
              <a:t> </a:t>
            </a:r>
            <a:r>
              <a:rPr lang="en-US" b="1" i="0" u="none" strike="noStrike">
                <a:solidFill>
                  <a:srgbClr val="1806CC"/>
                </a:solidFill>
                <a:effectLst/>
                <a:latin typeface="Arial" panose="020B0604020202020204" pitchFamily="34" charset="0"/>
                <a:hlinkClick r:id="rId3"/>
              </a:rPr>
              <a:t>@YourADHA </a:t>
            </a:r>
            <a:r>
              <a:rPr lang="en-US" b="1" i="0">
                <a:solidFill>
                  <a:srgbClr val="3BC1CC"/>
                </a:solidFill>
                <a:effectLst/>
                <a:latin typeface="Arial" panose="020B0604020202020204" pitchFamily="34" charset="0"/>
              </a:rPr>
              <a:t>so you don’t miss a beat.</a:t>
            </a:r>
            <a:endParaRPr lang="en-US" b="0" i="0">
              <a:solidFill>
                <a:srgbClr val="515151"/>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10</a:t>
            </a:fld>
            <a:endParaRPr lang="en-US"/>
          </a:p>
        </p:txBody>
      </p:sp>
    </p:spTree>
    <p:extLst>
      <p:ext uri="{BB962C8B-B14F-4D97-AF65-F5344CB8AC3E}">
        <p14:creationId xmlns:p14="http://schemas.microsoft.com/office/powerpoint/2010/main" val="1539185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kern="1200" dirty="0">
                <a:solidFill>
                  <a:schemeClr val="tx1"/>
                </a:solidFill>
                <a:effectLst/>
                <a:latin typeface="+mn-lt"/>
                <a:ea typeface="+mn-ea"/>
                <a:cs typeface="+mn-cs"/>
              </a:rPr>
              <a:t>Packed with resources on everything from financial planning to career growth—and supported by both ADHA and our generous sponsors—</a:t>
            </a:r>
            <a:r>
              <a:rPr lang="en-US" sz="1200" b="0" i="1" kern="1200" dirty="0">
                <a:solidFill>
                  <a:schemeClr val="tx1"/>
                </a:solidFill>
                <a:effectLst/>
                <a:latin typeface="+mn-lt"/>
                <a:ea typeface="+mn-ea"/>
                <a:cs typeface="+mn-cs"/>
              </a:rPr>
              <a:t>My DH Life</a:t>
            </a:r>
            <a:r>
              <a:rPr lang="en-US" sz="1200" b="0" i="0" kern="1200" dirty="0">
                <a:solidFill>
                  <a:schemeClr val="tx1"/>
                </a:solidFill>
                <a:effectLst/>
                <a:latin typeface="+mn-lt"/>
                <a:ea typeface="+mn-ea"/>
                <a:cs typeface="+mn-cs"/>
              </a:rPr>
              <a:t> is your go-to for navigating life as a future RDH.</a:t>
            </a:r>
          </a:p>
          <a:p>
            <a:pPr algn="l"/>
            <a:endParaRPr lang="en-US" b="0" i="0" dirty="0">
              <a:solidFill>
                <a:srgbClr val="515151"/>
              </a:solidFill>
              <a:effectLst/>
              <a:latin typeface="Verdana" panose="020B0604030504040204" pitchFamily="34" charset="0"/>
            </a:endParaRPr>
          </a:p>
          <a:p>
            <a:pPr algn="l"/>
            <a:r>
              <a:rPr lang="en-US" b="0" i="0" dirty="0">
                <a:solidFill>
                  <a:srgbClr val="515151"/>
                </a:solidFill>
                <a:effectLst/>
                <a:latin typeface="Verdana" panose="020B0604030504040204" pitchFamily="34" charset="0"/>
              </a:rPr>
              <a:t>Job Board - </a:t>
            </a:r>
            <a:r>
              <a:rPr lang="en-US" b="0" i="0" dirty="0">
                <a:solidFill>
                  <a:srgbClr val="42352E"/>
                </a:solidFill>
                <a:effectLst/>
                <a:latin typeface="Georgia" panose="02040502050405020303" pitchFamily="18" charset="0"/>
              </a:rPr>
              <a:t>Looking for the perfect position to start your career? Our Career Center is here to help! Using our job board you can quickly search open positions and post your resume online in no time.</a:t>
            </a:r>
          </a:p>
          <a:p>
            <a:pPr algn="l"/>
            <a:endParaRPr lang="en-US" b="0" i="0" dirty="0">
              <a:solidFill>
                <a:srgbClr val="42352E"/>
              </a:solidFill>
              <a:effectLst/>
              <a:latin typeface="Georgia" panose="02040502050405020303" pitchFamily="18" charset="0"/>
            </a:endParaRPr>
          </a:p>
          <a:p>
            <a:pPr algn="l"/>
            <a:r>
              <a:rPr lang="en-US" b="0" i="0" dirty="0">
                <a:solidFill>
                  <a:srgbClr val="42352E"/>
                </a:solidFill>
                <a:effectLst/>
                <a:latin typeface="Georgia" panose="02040502050405020303" pitchFamily="18" charset="0"/>
              </a:rPr>
              <a:t>Scholarships &amp; more available here: https://www.adha.org/my-dental-hygiene-life/</a:t>
            </a:r>
            <a:endParaRPr lang="en-US" b="0" i="0" dirty="0">
              <a:solidFill>
                <a:srgbClr val="515151"/>
              </a:solidFill>
              <a:effectLst/>
              <a:latin typeface="Verdana" panose="020B0604030504040204" pitchFamily="34" charset="0"/>
            </a:endParaRPr>
          </a:p>
          <a:p>
            <a:pPr algn="l"/>
            <a:endParaRPr lang="en-US" b="0" i="0" dirty="0">
              <a:solidFill>
                <a:srgbClr val="515151"/>
              </a:solidFill>
              <a:effectLst/>
              <a:latin typeface="Verdana" panose="020B0604030504040204" pitchFamily="34" charset="0"/>
            </a:endParaRPr>
          </a:p>
          <a:p>
            <a:pPr algn="l"/>
            <a:endParaRPr lang="en-US" dirty="0"/>
          </a:p>
        </p:txBody>
      </p:sp>
      <p:sp>
        <p:nvSpPr>
          <p:cNvPr id="4" name="Slide Number Placeholder 3"/>
          <p:cNvSpPr>
            <a:spLocks noGrp="1"/>
          </p:cNvSpPr>
          <p:nvPr>
            <p:ph type="sldNum" sz="quarter" idx="5"/>
          </p:nvPr>
        </p:nvSpPr>
        <p:spPr/>
        <p:txBody>
          <a:bodyPr/>
          <a:lstStyle/>
          <a:p>
            <a:fld id="{4711C4FE-36F6-4C6A-9204-E4A622D48812}" type="slidenum">
              <a:rPr lang="en-US" smtClean="0"/>
              <a:t>15</a:t>
            </a:fld>
            <a:endParaRPr lang="en-US"/>
          </a:p>
        </p:txBody>
      </p:sp>
    </p:spTree>
    <p:extLst>
      <p:ext uri="{BB962C8B-B14F-4D97-AF65-F5344CB8AC3E}">
        <p14:creationId xmlns:p14="http://schemas.microsoft.com/office/powerpoint/2010/main" val="536585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recently posted a question on the ADHA Facebook page, and some of members answered, “What would you tell your younger self” We thought we’d share a few with you. </a:t>
            </a:r>
          </a:p>
        </p:txBody>
      </p:sp>
      <p:sp>
        <p:nvSpPr>
          <p:cNvPr id="4" name="Slide Number Placeholder 3"/>
          <p:cNvSpPr>
            <a:spLocks noGrp="1"/>
          </p:cNvSpPr>
          <p:nvPr>
            <p:ph type="sldNum" sz="quarter" idx="10"/>
          </p:nvPr>
        </p:nvSpPr>
        <p:spPr/>
        <p:txBody>
          <a:bodyPr/>
          <a:lstStyle/>
          <a:p>
            <a:pPr defTabSz="483306">
              <a:defRPr/>
            </a:pPr>
            <a:fld id="{3F6EB44D-A806-4B1E-A7B1-E4ABEEBBDBA8}" type="slidenum">
              <a:rPr lang="en-US">
                <a:solidFill>
                  <a:prstClr val="black"/>
                </a:solidFill>
                <a:latin typeface="Calibri" panose="020F0502020204030204"/>
              </a:rPr>
              <a:pPr defTabSz="483306">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266410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A">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D84D0E0-5333-420F-2C71-A103F8A5C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8754" b="20064"/>
          <a:stretch/>
        </p:blipFill>
        <p:spPr>
          <a:xfrm>
            <a:off x="2391509" y="0"/>
            <a:ext cx="9800492" cy="6858000"/>
          </a:xfrm>
          <a:prstGeom prst="rect">
            <a:avLst/>
          </a:prstGeom>
        </p:spPr>
      </p:pic>
      <p:sp>
        <p:nvSpPr>
          <p:cNvPr id="4" name="Rectangle 3">
            <a:extLst>
              <a:ext uri="{FF2B5EF4-FFF2-40B4-BE49-F238E27FC236}">
                <a16:creationId xmlns:a16="http://schemas.microsoft.com/office/drawing/2014/main" id="{E2850174-C48C-7193-826D-150DA907CC84}"/>
              </a:ext>
            </a:extLst>
          </p:cNvPr>
          <p:cNvSpPr/>
          <p:nvPr userDrawn="1"/>
        </p:nvSpPr>
        <p:spPr>
          <a:xfrm>
            <a:off x="0" y="0"/>
            <a:ext cx="2643809" cy="387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9C367E-C036-50AC-EFB9-3F06310AAD13}"/>
              </a:ext>
            </a:extLst>
          </p:cNvPr>
          <p:cNvSpPr/>
          <p:nvPr userDrawn="1"/>
        </p:nvSpPr>
        <p:spPr>
          <a:xfrm>
            <a:off x="1053547" y="1331843"/>
            <a:ext cx="7335079" cy="4134679"/>
          </a:xfrm>
          <a:prstGeom prst="rect">
            <a:avLst/>
          </a:prstGeom>
          <a:solidFill>
            <a:schemeClr val="bg1"/>
          </a:solidFill>
          <a:ln>
            <a:noFill/>
          </a:ln>
          <a:effectLst>
            <a:outerShdw blurRad="2540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0">
            <a:extLst>
              <a:ext uri="{FF2B5EF4-FFF2-40B4-BE49-F238E27FC236}">
                <a16:creationId xmlns:a16="http://schemas.microsoft.com/office/drawing/2014/main" id="{D50DF1EC-189D-A630-0C29-A95E08219B74}"/>
              </a:ext>
            </a:extLst>
          </p:cNvPr>
          <p:cNvSpPr>
            <a:spLocks noGrp="1"/>
          </p:cNvSpPr>
          <p:nvPr>
            <p:ph type="body" sz="quarter" idx="14" hasCustomPrompt="1"/>
          </p:nvPr>
        </p:nvSpPr>
        <p:spPr>
          <a:xfrm>
            <a:off x="1752968" y="4448948"/>
            <a:ext cx="5538787" cy="492443"/>
          </a:xfrm>
        </p:spPr>
        <p:txBody>
          <a:bodyPr>
            <a:spAutoFit/>
          </a:bodyPr>
          <a:lstStyle>
            <a:lvl1pPr marL="0" indent="0">
              <a:buNone/>
              <a:defRPr sz="3200" b="1" i="0">
                <a:solidFill>
                  <a:srgbClr val="3E2C70"/>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
        <p:nvSpPr>
          <p:cNvPr id="10" name="Text Placeholder 10">
            <a:extLst>
              <a:ext uri="{FF2B5EF4-FFF2-40B4-BE49-F238E27FC236}">
                <a16:creationId xmlns:a16="http://schemas.microsoft.com/office/drawing/2014/main" id="{E507B3B0-D42B-5926-B82A-3F09D91BC186}"/>
              </a:ext>
            </a:extLst>
          </p:cNvPr>
          <p:cNvSpPr>
            <a:spLocks noGrp="1"/>
          </p:cNvSpPr>
          <p:nvPr>
            <p:ph type="body" sz="quarter" idx="15" hasCustomPrompt="1"/>
          </p:nvPr>
        </p:nvSpPr>
        <p:spPr>
          <a:xfrm>
            <a:off x="1824088" y="1881358"/>
            <a:ext cx="5538787" cy="1477328"/>
          </a:xfrm>
        </p:spPr>
        <p:txBody>
          <a:bodyPr>
            <a:spAutoFit/>
          </a:bodyPr>
          <a:lstStyle>
            <a:lvl1pPr marL="0" indent="0">
              <a:buNone/>
              <a:defRPr sz="4800" b="1" i="0">
                <a:solidFill>
                  <a:srgbClr val="3E2C70"/>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Tree>
    <p:extLst>
      <p:ext uri="{BB962C8B-B14F-4D97-AF65-F5344CB8AC3E}">
        <p14:creationId xmlns:p14="http://schemas.microsoft.com/office/powerpoint/2010/main" val="1017483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bg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effectLst/>
                <a:latin typeface="Arial" panose="020B0604020202020204" pitchFamily="34" charset="0"/>
              </a:rPr>
              <a:t>“ADHA offers so much knowledge, </a:t>
            </a:r>
            <a:br>
              <a:rPr lang="en-US" b="1" i="1">
                <a:effectLst/>
                <a:latin typeface="Arial" panose="020B0604020202020204" pitchFamily="34" charset="0"/>
              </a:rPr>
            </a:br>
            <a:r>
              <a:rPr lang="en-US" b="1" i="1">
                <a:effectLst/>
                <a:latin typeface="Arial" panose="020B0604020202020204" pitchFamily="34" charset="0"/>
              </a:rPr>
              <a:t>insights, research and opportunities I need </a:t>
            </a:r>
            <a:br>
              <a:rPr lang="en-US" b="1" i="1">
                <a:effectLst/>
                <a:latin typeface="Arial" panose="020B0604020202020204" pitchFamily="34" charset="0"/>
              </a:rPr>
            </a:br>
            <a:r>
              <a:rPr lang="en-US" b="1" i="1">
                <a:effectLst/>
                <a:latin typeface="Arial" panose="020B0604020202020204" pitchFamily="34" charset="0"/>
              </a:rPr>
              <a:t>to advance my career!”</a:t>
            </a:r>
            <a:endParaRPr lang="en-US">
              <a:effectLst/>
              <a:latin typeface="Arial" panose="020B0604020202020204" pitchFamily="34" charset="0"/>
            </a:endParaRPr>
          </a:p>
        </p:txBody>
      </p:sp>
    </p:spTree>
    <p:extLst>
      <p:ext uri="{BB962C8B-B14F-4D97-AF65-F5344CB8AC3E}">
        <p14:creationId xmlns:p14="http://schemas.microsoft.com/office/powerpoint/2010/main" val="2333209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ontent ">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FB4368-AD8A-0C4F-B7E4-FD544F880A45}"/>
              </a:ext>
            </a:extLst>
          </p:cNvPr>
          <p:cNvSpPr>
            <a:spLocks noGrp="1"/>
          </p:cNvSpPr>
          <p:nvPr>
            <p:ph type="pic" sz="quarter" idx="11"/>
          </p:nvPr>
        </p:nvSpPr>
        <p:spPr>
          <a:xfrm>
            <a:off x="8589888" y="260790"/>
            <a:ext cx="3602112" cy="3273242"/>
          </a:xfrm>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2" name="Picture Placeholder 3">
            <a:extLst>
              <a:ext uri="{FF2B5EF4-FFF2-40B4-BE49-F238E27FC236}">
                <a16:creationId xmlns:a16="http://schemas.microsoft.com/office/drawing/2014/main" id="{9FE62E3D-4AA0-5544-B10B-4AA76BF85D5E}"/>
              </a:ext>
            </a:extLst>
          </p:cNvPr>
          <p:cNvSpPr>
            <a:spLocks noGrp="1"/>
          </p:cNvSpPr>
          <p:nvPr>
            <p:ph type="pic" sz="quarter" idx="12"/>
          </p:nvPr>
        </p:nvSpPr>
        <p:spPr>
          <a:xfrm>
            <a:off x="8589888" y="3534032"/>
            <a:ext cx="3602112" cy="3310314"/>
          </a:xfrm>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4" name="Title 3"/>
          <p:cNvSpPr>
            <a:spLocks noGrp="1"/>
          </p:cNvSpPr>
          <p:nvPr>
            <p:ph type="title"/>
          </p:nvPr>
        </p:nvSpPr>
        <p:spPr>
          <a:xfrm>
            <a:off x="377826" y="677846"/>
            <a:ext cx="7839417" cy="621792"/>
          </a:xfrm>
          <a:solidFill>
            <a:schemeClr val="bg1"/>
          </a:solidFill>
        </p:spPr>
        <p:txBody>
          <a:bodyPr/>
          <a:lstStyle>
            <a:lvl1pPr>
              <a:defRPr b="1" i="0" baseline="0">
                <a:solidFill>
                  <a:schemeClr val="accent1"/>
                </a:solidFill>
                <a:latin typeface="Arial" panose="020B0604020202020204" pitchFamily="34" charset="0"/>
              </a:defRPr>
            </a:lvl1pPr>
          </a:lstStyle>
          <a:p>
            <a:r>
              <a:rPr lang="en-US"/>
              <a:t>Click to edit Master title style</a:t>
            </a:r>
          </a:p>
        </p:txBody>
      </p:sp>
      <p:sp>
        <p:nvSpPr>
          <p:cNvPr id="2" name="Text Placeholder 10">
            <a:extLst>
              <a:ext uri="{FF2B5EF4-FFF2-40B4-BE49-F238E27FC236}">
                <a16:creationId xmlns:a16="http://schemas.microsoft.com/office/drawing/2014/main" id="{6F7AD1E1-48C0-D0DE-D5FA-618C3AC498D6}"/>
              </a:ext>
            </a:extLst>
          </p:cNvPr>
          <p:cNvSpPr>
            <a:spLocks noGrp="1"/>
          </p:cNvSpPr>
          <p:nvPr>
            <p:ph type="body" sz="quarter" idx="13" hasCustomPrompt="1"/>
          </p:nvPr>
        </p:nvSpPr>
        <p:spPr>
          <a:xfrm>
            <a:off x="392713" y="1783861"/>
            <a:ext cx="6588855" cy="2215991"/>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Lorem ipsum </a:t>
            </a:r>
            <a:r>
              <a:rPr lang="en-US" err="1">
                <a:solidFill>
                  <a:srgbClr val="3E2C70"/>
                </a:solidFill>
                <a:effectLst/>
                <a:latin typeface="Arial" panose="020B0604020202020204" pitchFamily="34" charset="0"/>
              </a:rPr>
              <a:t>delor</a:t>
            </a:r>
            <a:r>
              <a:rPr lang="en-US">
                <a:solidFill>
                  <a:srgbClr val="3E2C70"/>
                </a:solidFill>
                <a:effectLst/>
                <a:latin typeface="Arial" panose="020B0604020202020204" pitchFamily="34" charset="0"/>
              </a:rPr>
              <a:t> sit </a:t>
            </a:r>
            <a:r>
              <a:rPr lang="en-US" err="1">
                <a:solidFill>
                  <a:srgbClr val="3E2C70"/>
                </a:solidFill>
                <a:effectLst/>
                <a:latin typeface="Arial" panose="020B0604020202020204" pitchFamily="34" charset="0"/>
              </a:rPr>
              <a:t>amet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mus</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aute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dolupta</a:t>
            </a:r>
            <a:r>
              <a:rPr lang="en-US">
                <a:solidFill>
                  <a:srgbClr val="3E2C70"/>
                </a:solidFill>
                <a:effectLst/>
                <a:latin typeface="Arial" panose="020B0604020202020204" pitchFamily="34" charset="0"/>
              </a:rPr>
              <a:t> des </a:t>
            </a:r>
            <a:r>
              <a:rPr lang="en-US" err="1">
                <a:solidFill>
                  <a:srgbClr val="3E2C70"/>
                </a:solidFill>
                <a:effectLst/>
                <a:latin typeface="Arial" panose="020B0604020202020204" pitchFamily="34" charset="0"/>
              </a:rPr>
              <a:t>doluptiosae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modicid</a:t>
            </a:r>
            <a:r>
              <a:rPr lang="en-US">
                <a:solidFill>
                  <a:srgbClr val="3E2C70"/>
                </a:solidFill>
                <a:effectLst/>
                <a:latin typeface="Arial" panose="020B0604020202020204" pitchFamily="34" charset="0"/>
              </a:rPr>
              <a:t> mod mi, </a:t>
            </a:r>
            <a:r>
              <a:rPr lang="en-US" err="1">
                <a:solidFill>
                  <a:srgbClr val="3E2C70"/>
                </a:solidFill>
                <a:effectLst/>
                <a:latin typeface="Arial" panose="020B0604020202020204" pitchFamily="34" charset="0"/>
              </a:rPr>
              <a:t>seque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pellor</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simenih</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itintio</a:t>
            </a:r>
            <a:r>
              <a:rPr lang="en-US">
                <a:solidFill>
                  <a:srgbClr val="3E2C70"/>
                </a:solidFill>
                <a:effectLst/>
                <a:latin typeface="Arial" panose="020B0604020202020204" pitchFamily="34" charset="0"/>
              </a:rPr>
              <a:t> que </a:t>
            </a:r>
            <a:r>
              <a:rPr lang="en-US" err="1">
                <a:solidFill>
                  <a:srgbClr val="3E2C70"/>
                </a:solidFill>
                <a:effectLst/>
                <a:latin typeface="Arial" panose="020B0604020202020204" pitchFamily="34" charset="0"/>
              </a:rPr>
              <a:t>isquosa</a:t>
            </a:r>
            <a:r>
              <a:rPr lang="en-US">
                <a:solidFill>
                  <a:srgbClr val="3E2C70"/>
                </a:solidFill>
                <a:effectLst/>
                <a:latin typeface="Arial" panose="020B0604020202020204" pitchFamily="34" charset="0"/>
              </a:rPr>
              <a:t> et </a:t>
            </a:r>
            <a:r>
              <a:rPr lang="en-US" err="1">
                <a:solidFill>
                  <a:srgbClr val="3E2C70"/>
                </a:solidFill>
                <a:effectLst/>
                <a:latin typeface="Arial" panose="020B0604020202020204" pitchFamily="34" charset="0"/>
              </a:rPr>
              <a:t>faccab</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ipsaperunt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laboreptat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Doluptiosae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modicid</a:t>
            </a:r>
            <a:r>
              <a:rPr lang="en-US">
                <a:solidFill>
                  <a:srgbClr val="3E2C70"/>
                </a:solidFill>
                <a:effectLst/>
                <a:latin typeface="Arial" panose="020B0604020202020204" pitchFamily="34" charset="0"/>
              </a:rPr>
              <a:t> mod mi, </a:t>
            </a:r>
            <a:r>
              <a:rPr lang="en-US" err="1">
                <a:solidFill>
                  <a:srgbClr val="3E2C70"/>
                </a:solidFill>
                <a:effectLst/>
                <a:latin typeface="Arial" panose="020B0604020202020204" pitchFamily="34" charset="0"/>
              </a:rPr>
              <a:t>seque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pellor</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simenih</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itintio</a:t>
            </a:r>
            <a:r>
              <a:rPr lang="en-US">
                <a:solidFill>
                  <a:srgbClr val="3E2C70"/>
                </a:solidFill>
                <a:effectLst/>
                <a:latin typeface="Arial" panose="020B0604020202020204" pitchFamily="34" charset="0"/>
              </a:rPr>
              <a:t> que </a:t>
            </a:r>
            <a:r>
              <a:rPr lang="en-US" err="1">
                <a:solidFill>
                  <a:srgbClr val="3E2C70"/>
                </a:solidFill>
                <a:effectLst/>
                <a:latin typeface="Arial" panose="020B0604020202020204" pitchFamily="34" charset="0"/>
              </a:rPr>
              <a:t>isquosa</a:t>
            </a:r>
            <a:r>
              <a:rPr lang="en-US">
                <a:solidFill>
                  <a:srgbClr val="3E2C70"/>
                </a:solidFill>
                <a:effectLst/>
                <a:latin typeface="Arial" panose="020B0604020202020204" pitchFamily="34" charset="0"/>
              </a:rPr>
              <a:t> et </a:t>
            </a:r>
            <a:r>
              <a:rPr lang="en-US" err="1">
                <a:solidFill>
                  <a:srgbClr val="3E2C70"/>
                </a:solidFill>
                <a:effectLst/>
                <a:latin typeface="Arial" panose="020B0604020202020204" pitchFamily="34" charset="0"/>
              </a:rPr>
              <a:t>faccab</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ipsaperunt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laboreptat</a:t>
            </a:r>
            <a:r>
              <a:rPr lang="en-US">
                <a:solidFill>
                  <a:srgbClr val="3E2C70"/>
                </a:solidFill>
                <a:effectLst/>
                <a:latin typeface="Arial" panose="020B0604020202020204" pitchFamily="34" charset="0"/>
              </a:rPr>
              <a:t>. </a:t>
            </a:r>
          </a:p>
        </p:txBody>
      </p:sp>
    </p:spTree>
    <p:extLst>
      <p:ext uri="{BB962C8B-B14F-4D97-AF65-F5344CB8AC3E}">
        <p14:creationId xmlns:p14="http://schemas.microsoft.com/office/powerpoint/2010/main" val="1596271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CA9BBCFE-3336-EC00-C608-E845F616CC65}"/>
              </a:ext>
            </a:extLst>
          </p:cNvPr>
          <p:cNvSpPr>
            <a:spLocks noGrp="1"/>
          </p:cNvSpPr>
          <p:nvPr>
            <p:ph type="pic" sz="quarter" idx="12"/>
          </p:nvPr>
        </p:nvSpPr>
        <p:spPr>
          <a:xfrm>
            <a:off x="6096000" y="3429000"/>
            <a:ext cx="6096000" cy="3429001"/>
          </a:xfrm>
          <a:solidFill>
            <a:schemeClr val="bg1"/>
          </a:solid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7" name="Picture Placeholder 3">
            <a:extLst>
              <a:ext uri="{FF2B5EF4-FFF2-40B4-BE49-F238E27FC236}">
                <a16:creationId xmlns:a16="http://schemas.microsoft.com/office/drawing/2014/main" id="{AB27D748-F221-1B09-0FA2-93E0C1AADE28}"/>
              </a:ext>
            </a:extLst>
          </p:cNvPr>
          <p:cNvSpPr>
            <a:spLocks noGrp="1"/>
          </p:cNvSpPr>
          <p:nvPr>
            <p:ph type="pic" sz="quarter" idx="13"/>
          </p:nvPr>
        </p:nvSpPr>
        <p:spPr>
          <a:xfrm>
            <a:off x="0" y="-1"/>
            <a:ext cx="6096000" cy="3429001"/>
          </a:xfrm>
          <a:solidFill>
            <a:schemeClr val="bg1"/>
          </a:solid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8" name="Rectangle 7">
            <a:extLst>
              <a:ext uri="{FF2B5EF4-FFF2-40B4-BE49-F238E27FC236}">
                <a16:creationId xmlns:a16="http://schemas.microsoft.com/office/drawing/2014/main" id="{00C37EE5-A165-2184-A4A2-887FC2AAC9CF}"/>
              </a:ext>
            </a:extLst>
          </p:cNvPr>
          <p:cNvSpPr/>
          <p:nvPr userDrawn="1"/>
        </p:nvSpPr>
        <p:spPr>
          <a:xfrm>
            <a:off x="6096000" y="-1"/>
            <a:ext cx="6096000" cy="3429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E6D9B2-B0F2-5AF3-4EC8-8F27B10E9D38}"/>
              </a:ext>
            </a:extLst>
          </p:cNvPr>
          <p:cNvSpPr/>
          <p:nvPr userDrawn="1"/>
        </p:nvSpPr>
        <p:spPr>
          <a:xfrm>
            <a:off x="0" y="3428999"/>
            <a:ext cx="6096000" cy="342900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051393AA-019C-C4AA-9447-7ACF8CC761C1}"/>
              </a:ext>
            </a:extLst>
          </p:cNvPr>
          <p:cNvSpPr>
            <a:spLocks noGrp="1"/>
          </p:cNvSpPr>
          <p:nvPr>
            <p:ph type="body" sz="quarter" idx="25" hasCustomPrompt="1"/>
          </p:nvPr>
        </p:nvSpPr>
        <p:spPr>
          <a:xfrm>
            <a:off x="380999" y="3892377"/>
            <a:ext cx="5413248" cy="2483709"/>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Headline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
        <p:nvSpPr>
          <p:cNvPr id="13" name="Text Placeholder 8">
            <a:extLst>
              <a:ext uri="{FF2B5EF4-FFF2-40B4-BE49-F238E27FC236}">
                <a16:creationId xmlns:a16="http://schemas.microsoft.com/office/drawing/2014/main" id="{950E948E-895F-A3CA-4F50-D49A1E8AB09A}"/>
              </a:ext>
            </a:extLst>
          </p:cNvPr>
          <p:cNvSpPr>
            <a:spLocks noGrp="1"/>
          </p:cNvSpPr>
          <p:nvPr>
            <p:ph type="body" sz="quarter" idx="26" hasCustomPrompt="1"/>
          </p:nvPr>
        </p:nvSpPr>
        <p:spPr>
          <a:xfrm>
            <a:off x="6437376" y="476763"/>
            <a:ext cx="5413248" cy="2483709"/>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Headline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Tree>
    <p:extLst>
      <p:ext uri="{BB962C8B-B14F-4D97-AF65-F5344CB8AC3E}">
        <p14:creationId xmlns:p14="http://schemas.microsoft.com/office/powerpoint/2010/main" val="293209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bg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effectLst/>
                <a:latin typeface="Arial" panose="020B0604020202020204" pitchFamily="34" charset="0"/>
              </a:rPr>
              <a:t>“ADHA offers so much knowledge, </a:t>
            </a:r>
            <a:br>
              <a:rPr lang="en-US" b="1" i="1">
                <a:effectLst/>
                <a:latin typeface="Arial" panose="020B0604020202020204" pitchFamily="34" charset="0"/>
              </a:rPr>
            </a:br>
            <a:r>
              <a:rPr lang="en-US" b="1" i="1">
                <a:effectLst/>
                <a:latin typeface="Arial" panose="020B0604020202020204" pitchFamily="34" charset="0"/>
              </a:rPr>
              <a:t>insights, research and opportunities I need </a:t>
            </a:r>
            <a:br>
              <a:rPr lang="en-US" b="1" i="1">
                <a:effectLst/>
                <a:latin typeface="Arial" panose="020B0604020202020204" pitchFamily="34" charset="0"/>
              </a:rPr>
            </a:br>
            <a:r>
              <a:rPr lang="en-US" b="1" i="1">
                <a:effectLst/>
                <a:latin typeface="Arial" panose="020B0604020202020204" pitchFamily="34" charset="0"/>
              </a:rPr>
              <a:t>to advance my career!”</a:t>
            </a:r>
            <a:endParaRPr lang="en-US">
              <a:effectLst/>
              <a:latin typeface="Arial" panose="020B0604020202020204" pitchFamily="34" charset="0"/>
            </a:endParaRPr>
          </a:p>
        </p:txBody>
      </p:sp>
    </p:spTree>
    <p:extLst>
      <p:ext uri="{BB962C8B-B14F-4D97-AF65-F5344CB8AC3E}">
        <p14:creationId xmlns:p14="http://schemas.microsoft.com/office/powerpoint/2010/main" val="1480344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664E5-5D04-5644-9F3C-D5C2272104AA}"/>
              </a:ext>
            </a:extLst>
          </p:cNvPr>
          <p:cNvSpPr>
            <a:spLocks noGrp="1"/>
          </p:cNvSpPr>
          <p:nvPr>
            <p:ph type="ctrTitle" hasCustomPrompt="1"/>
          </p:nvPr>
        </p:nvSpPr>
        <p:spPr>
          <a:xfrm>
            <a:off x="1524000" y="1122363"/>
            <a:ext cx="9144000" cy="2387600"/>
          </a:xfrm>
        </p:spPr>
        <p:txBody>
          <a:bodyPr anchor="b">
            <a:normAutofit/>
          </a:bodyPr>
          <a:lstStyle>
            <a:lvl1pPr algn="ctr">
              <a:defRPr sz="4600" b="1" i="0" cap="all" baseline="0">
                <a:solidFill>
                  <a:schemeClr val="bg1"/>
                </a:solidFill>
                <a:latin typeface="Arial" panose="020B0604020202020204" pitchFamily="34" charset="0"/>
              </a:defRPr>
            </a:lvl1pPr>
          </a:lstStyle>
          <a:p>
            <a:r>
              <a:rPr lang="en-US"/>
              <a:t>Click to edit title style</a:t>
            </a:r>
          </a:p>
        </p:txBody>
      </p:sp>
      <p:sp>
        <p:nvSpPr>
          <p:cNvPr id="3" name="Subtitle 2">
            <a:extLst>
              <a:ext uri="{FF2B5EF4-FFF2-40B4-BE49-F238E27FC236}">
                <a16:creationId xmlns:a16="http://schemas.microsoft.com/office/drawing/2014/main" id="{BE9BB18B-29D7-0747-840B-6B2DC19E7B4F}"/>
              </a:ext>
            </a:extLst>
          </p:cNvPr>
          <p:cNvSpPr>
            <a:spLocks noGrp="1"/>
          </p:cNvSpPr>
          <p:nvPr>
            <p:ph type="subTitle" idx="1" hasCustomPrompt="1"/>
          </p:nvPr>
        </p:nvSpPr>
        <p:spPr>
          <a:xfrm>
            <a:off x="1524000" y="3602038"/>
            <a:ext cx="914400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3274033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65BC8C-4C0F-0C40-BE8C-23AA7D0CE825}"/>
              </a:ext>
            </a:extLst>
          </p:cNvPr>
          <p:cNvSpPr>
            <a:spLocks noGrp="1"/>
          </p:cNvSpPr>
          <p:nvPr>
            <p:ph type="sldNum" sz="quarter" idx="12"/>
          </p:nvPr>
        </p:nvSpPr>
        <p:spPr/>
        <p:txBody>
          <a:bodyPr/>
          <a:lstStyle/>
          <a:p>
            <a:fld id="{F6623EC1-2AC7-0A4D-9AA7-25EA995F799E}" type="slidenum">
              <a:rPr lang="en-US" smtClean="0"/>
              <a:t>‹#›</a:t>
            </a:fld>
            <a:endParaRPr lang="en-US"/>
          </a:p>
        </p:txBody>
      </p:sp>
      <p:sp>
        <p:nvSpPr>
          <p:cNvPr id="8" name="Text Placeholder 7">
            <a:extLst>
              <a:ext uri="{FF2B5EF4-FFF2-40B4-BE49-F238E27FC236}">
                <a16:creationId xmlns:a16="http://schemas.microsoft.com/office/drawing/2014/main" id="{670C961F-292A-8342-8E4E-22B7422FCF2D}"/>
              </a:ext>
            </a:extLst>
          </p:cNvPr>
          <p:cNvSpPr>
            <a:spLocks noGrp="1"/>
          </p:cNvSpPr>
          <p:nvPr>
            <p:ph type="body" sz="quarter" idx="13" hasCustomPrompt="1"/>
          </p:nvPr>
        </p:nvSpPr>
        <p:spPr>
          <a:xfrm>
            <a:off x="914400" y="1103313"/>
            <a:ext cx="9432925" cy="616157"/>
          </a:xfrm>
          <a:prstGeom prst="rect">
            <a:avLst/>
          </a:prstGeom>
        </p:spPr>
        <p:txBody>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10" name="Text Placeholder 9">
            <a:extLst>
              <a:ext uri="{FF2B5EF4-FFF2-40B4-BE49-F238E27FC236}">
                <a16:creationId xmlns:a16="http://schemas.microsoft.com/office/drawing/2014/main" id="{C52658DD-9078-E343-8DFC-B2B53DC2902A}"/>
              </a:ext>
            </a:extLst>
          </p:cNvPr>
          <p:cNvSpPr>
            <a:spLocks noGrp="1"/>
          </p:cNvSpPr>
          <p:nvPr>
            <p:ph type="body" sz="quarter" idx="14"/>
          </p:nvPr>
        </p:nvSpPr>
        <p:spPr>
          <a:xfrm>
            <a:off x="935038" y="1908175"/>
            <a:ext cx="9372600" cy="3736975"/>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525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F11A6D-7326-5747-A166-D4E783E03315}"/>
              </a:ext>
            </a:extLst>
          </p:cNvPr>
          <p:cNvSpPr>
            <a:spLocks noGrp="1"/>
          </p:cNvSpPr>
          <p:nvPr>
            <p:ph type="sldNum" sz="quarter" idx="12"/>
          </p:nvPr>
        </p:nvSpPr>
        <p:spPr/>
        <p:txBody>
          <a:bodyPr/>
          <a:lstStyle/>
          <a:p>
            <a:fld id="{8980EA01-E9BA-074F-A375-F3F3CBC92EC0}" type="slidenum">
              <a:rPr lang="en-US" smtClean="0"/>
              <a:t>‹#›</a:t>
            </a:fld>
            <a:endParaRPr lang="en-US"/>
          </a:p>
        </p:txBody>
      </p:sp>
      <p:sp>
        <p:nvSpPr>
          <p:cNvPr id="3" name="Text Placeholder 2">
            <a:extLst>
              <a:ext uri="{FF2B5EF4-FFF2-40B4-BE49-F238E27FC236}">
                <a16:creationId xmlns:a16="http://schemas.microsoft.com/office/drawing/2014/main" id="{E81CE6D9-BC2D-8343-8587-D31B3D3E8903}"/>
              </a:ext>
            </a:extLst>
          </p:cNvPr>
          <p:cNvSpPr>
            <a:spLocks noGrp="1"/>
          </p:cNvSpPr>
          <p:nvPr>
            <p:ph type="body" sz="quarter" idx="13" hasCustomPrompt="1"/>
          </p:nvPr>
        </p:nvSpPr>
        <p:spPr>
          <a:xfrm>
            <a:off x="3776663" y="517525"/>
            <a:ext cx="6689725" cy="714927"/>
          </a:xfrm>
        </p:spPr>
        <p:txBody>
          <a:bodyPr>
            <a:normAutofit/>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5" name="Text Placeholder 4">
            <a:extLst>
              <a:ext uri="{FF2B5EF4-FFF2-40B4-BE49-F238E27FC236}">
                <a16:creationId xmlns:a16="http://schemas.microsoft.com/office/drawing/2014/main" id="{C683BB53-8A79-5D47-9009-A6A369372CB9}"/>
              </a:ext>
            </a:extLst>
          </p:cNvPr>
          <p:cNvSpPr>
            <a:spLocks noGrp="1"/>
          </p:cNvSpPr>
          <p:nvPr>
            <p:ph type="body" sz="quarter" idx="14"/>
          </p:nvPr>
        </p:nvSpPr>
        <p:spPr>
          <a:xfrm>
            <a:off x="3776663" y="1530350"/>
            <a:ext cx="6788150" cy="41052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F28E7A1-B668-3141-B71B-3B8DE3671153}"/>
              </a:ext>
            </a:extLst>
          </p:cNvPr>
          <p:cNvSpPr>
            <a:spLocks noGrp="1"/>
          </p:cNvSpPr>
          <p:nvPr>
            <p:ph type="body" sz="quarter" idx="15" hasCustomPrompt="1"/>
          </p:nvPr>
        </p:nvSpPr>
        <p:spPr>
          <a:xfrm>
            <a:off x="466725" y="1231900"/>
            <a:ext cx="2346325" cy="1898650"/>
          </a:xfrm>
        </p:spPr>
        <p:txBody>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a:t>Sidebar </a:t>
            </a:r>
          </a:p>
          <a:p>
            <a:pPr lvl="0"/>
            <a:endParaRPr lang="en-US"/>
          </a:p>
        </p:txBody>
      </p:sp>
    </p:spTree>
    <p:extLst>
      <p:ext uri="{BB962C8B-B14F-4D97-AF65-F5344CB8AC3E}">
        <p14:creationId xmlns:p14="http://schemas.microsoft.com/office/powerpoint/2010/main" val="2827062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D5441A-C161-FE4A-A5D7-E19F252B3106}"/>
              </a:ext>
            </a:extLst>
          </p:cNvPr>
          <p:cNvSpPr>
            <a:spLocks noGrp="1"/>
          </p:cNvSpPr>
          <p:nvPr>
            <p:ph type="sldNum" sz="quarter" idx="12"/>
          </p:nvPr>
        </p:nvSpPr>
        <p:spPr/>
        <p:txBody>
          <a:bodyPr/>
          <a:lstStyle/>
          <a:p>
            <a:fld id="{654AB29A-573A-BA46-9B3E-789202389365}" type="slidenum">
              <a:rPr lang="en-US" smtClean="0"/>
              <a:t>‹#›</a:t>
            </a:fld>
            <a:endParaRPr lang="en-US"/>
          </a:p>
        </p:txBody>
      </p:sp>
      <p:sp>
        <p:nvSpPr>
          <p:cNvPr id="4" name="Text Placeholder 3">
            <a:extLst>
              <a:ext uri="{FF2B5EF4-FFF2-40B4-BE49-F238E27FC236}">
                <a16:creationId xmlns:a16="http://schemas.microsoft.com/office/drawing/2014/main" id="{0D219453-E7B4-B84B-8CF3-1042712AAA8E}"/>
              </a:ext>
            </a:extLst>
          </p:cNvPr>
          <p:cNvSpPr>
            <a:spLocks noGrp="1"/>
          </p:cNvSpPr>
          <p:nvPr>
            <p:ph type="body" sz="quarter" idx="13" hasCustomPrompt="1"/>
          </p:nvPr>
        </p:nvSpPr>
        <p:spPr>
          <a:xfrm>
            <a:off x="735013" y="695325"/>
            <a:ext cx="7972425" cy="656397"/>
          </a:xfrm>
        </p:spPr>
        <p:txBody>
          <a:bodyPr>
            <a:normAutofit/>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7" name="Text Placeholder 6">
            <a:extLst>
              <a:ext uri="{FF2B5EF4-FFF2-40B4-BE49-F238E27FC236}">
                <a16:creationId xmlns:a16="http://schemas.microsoft.com/office/drawing/2014/main" id="{0E8A36F3-1CDA-D846-8681-D1BE2D6E35AE}"/>
              </a:ext>
            </a:extLst>
          </p:cNvPr>
          <p:cNvSpPr>
            <a:spLocks noGrp="1"/>
          </p:cNvSpPr>
          <p:nvPr>
            <p:ph type="body" sz="quarter" idx="14"/>
          </p:nvPr>
        </p:nvSpPr>
        <p:spPr>
          <a:xfrm>
            <a:off x="814388" y="1560513"/>
            <a:ext cx="7693025" cy="4054475"/>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852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7ADD-10B4-424A-AA19-FD12F9AB3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D94F3-477F-A547-9B0B-643CEB16B8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7E24A-DC86-534D-9007-CE6BADE7E96A}"/>
              </a:ext>
            </a:extLst>
          </p:cNvPr>
          <p:cNvSpPr>
            <a:spLocks noGrp="1"/>
          </p:cNvSpPr>
          <p:nvPr>
            <p:ph type="dt" sz="half" idx="10"/>
          </p:nvPr>
        </p:nvSpPr>
        <p:spPr/>
        <p:txBody>
          <a:bodyPr/>
          <a:lstStyle/>
          <a:p>
            <a:fld id="{247D8F21-B80A-424A-B1B2-E8551072981D}" type="datetimeFigureOut">
              <a:rPr lang="en-US" smtClean="0"/>
              <a:t>9/22/2025</a:t>
            </a:fld>
            <a:endParaRPr lang="en-US"/>
          </a:p>
        </p:txBody>
      </p:sp>
      <p:sp>
        <p:nvSpPr>
          <p:cNvPr id="5" name="Footer Placeholder 4">
            <a:extLst>
              <a:ext uri="{FF2B5EF4-FFF2-40B4-BE49-F238E27FC236}">
                <a16:creationId xmlns:a16="http://schemas.microsoft.com/office/drawing/2014/main" id="{59E58E65-546D-344F-9CD3-BFF2D22BB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93C09-1E40-2343-A434-D13F6BDF80B1}"/>
              </a:ext>
            </a:extLst>
          </p:cNvPr>
          <p:cNvSpPr>
            <a:spLocks noGrp="1"/>
          </p:cNvSpPr>
          <p:nvPr>
            <p:ph type="sldNum" sz="quarter" idx="12"/>
          </p:nvPr>
        </p:nvSpPr>
        <p:spPr/>
        <p:txBody>
          <a:bodyPr/>
          <a:lstStyle/>
          <a:p>
            <a:fld id="{89773378-E241-8447-8DD3-ED857A32219F}" type="slidenum">
              <a:rPr lang="en-US" smtClean="0"/>
              <a:t>‹#›</a:t>
            </a:fld>
            <a:endParaRPr lang="en-US"/>
          </a:p>
        </p:txBody>
      </p:sp>
    </p:spTree>
    <p:extLst>
      <p:ext uri="{BB962C8B-B14F-4D97-AF65-F5344CB8AC3E}">
        <p14:creationId xmlns:p14="http://schemas.microsoft.com/office/powerpoint/2010/main" val="3514908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Content ">
    <p:spTree>
      <p:nvGrpSpPr>
        <p:cNvPr id="1" name=""/>
        <p:cNvGrpSpPr/>
        <p:nvPr/>
      </p:nvGrpSpPr>
      <p:grpSpPr>
        <a:xfrm>
          <a:off x="0" y="0"/>
          <a:ext cx="0" cy="0"/>
          <a:chOff x="0" y="0"/>
          <a:chExt cx="0" cy="0"/>
        </a:xfrm>
      </p:grpSpPr>
      <p:sp>
        <p:nvSpPr>
          <p:cNvPr id="3" name="Content Placeholder 11"/>
          <p:cNvSpPr>
            <a:spLocks noGrp="1"/>
          </p:cNvSpPr>
          <p:nvPr>
            <p:ph sz="quarter" idx="14"/>
          </p:nvPr>
        </p:nvSpPr>
        <p:spPr>
          <a:xfrm>
            <a:off x="381000" y="1151308"/>
            <a:ext cx="11430000" cy="5053547"/>
          </a:xfrm>
          <a:prstGeom prst="rect">
            <a:avLst/>
          </a:prstGeom>
        </p:spPr>
        <p:txBody>
          <a:bodyPr lIns="0" tIns="0" rIns="0" bIns="0"/>
          <a:lstStyle>
            <a:lvl1pPr marL="182880" indent="-182880">
              <a:lnSpc>
                <a:spcPct val="100000"/>
              </a:lnSpc>
              <a:spcBef>
                <a:spcPts val="400"/>
              </a:spcBef>
              <a:buClr>
                <a:schemeClr val="accent1"/>
              </a:buClr>
              <a:defRPr sz="2000">
                <a:solidFill>
                  <a:schemeClr val="tx2">
                    <a:lumMod val="50000"/>
                  </a:schemeClr>
                </a:solidFill>
              </a:defRPr>
            </a:lvl1pPr>
            <a:lvl2pPr marL="365760" indent="-182880">
              <a:lnSpc>
                <a:spcPct val="100000"/>
              </a:lnSpc>
              <a:spcBef>
                <a:spcPts val="400"/>
              </a:spcBef>
              <a:buClr>
                <a:schemeClr val="accent2"/>
              </a:buClr>
              <a:buFont typeface="Arial" panose="020B0604020202020204" pitchFamily="34" charset="0"/>
              <a:buChar char="•"/>
              <a:defRPr sz="1800">
                <a:solidFill>
                  <a:schemeClr val="tx2">
                    <a:lumMod val="50000"/>
                  </a:schemeClr>
                </a:solidFill>
              </a:defRPr>
            </a:lvl2pPr>
            <a:lvl3pPr marL="548640" indent="-182880">
              <a:lnSpc>
                <a:spcPct val="100000"/>
              </a:lnSpc>
              <a:spcBef>
                <a:spcPts val="400"/>
              </a:spcBef>
              <a:buFont typeface="Courier New" panose="02070309020205020404" pitchFamily="49" charset="0"/>
              <a:buChar char="o"/>
              <a:defRPr sz="1600">
                <a:solidFill>
                  <a:schemeClr val="tx2">
                    <a:lumMod val="50000"/>
                  </a:schemeClr>
                </a:solidFill>
              </a:defRPr>
            </a:lvl3pPr>
            <a:lvl4pPr marL="731520" indent="-182880">
              <a:lnSpc>
                <a:spcPct val="100000"/>
              </a:lnSpc>
              <a:spcBef>
                <a:spcPts val="400"/>
              </a:spcBef>
              <a:buFont typeface="Wingdings" panose="05000000000000000000" pitchFamily="2" charset="2"/>
              <a:buChar char="§"/>
              <a:defRPr sz="1400">
                <a:solidFill>
                  <a:schemeClr val="tx2">
                    <a:lumMod val="50000"/>
                  </a:schemeClr>
                </a:solidFill>
              </a:defRPr>
            </a:lvl4pPr>
            <a:lvl5pPr marL="914400" indent="-182880">
              <a:lnSpc>
                <a:spcPct val="100000"/>
              </a:lnSpc>
              <a:spcBef>
                <a:spcPts val="400"/>
              </a:spcBef>
              <a:buFont typeface="Wingdings" panose="05000000000000000000" pitchFamily="2" charset="2"/>
              <a:buChar char="v"/>
              <a:defRPr sz="1200">
                <a:solidFill>
                  <a:schemeClr val="tx2">
                    <a:lumMod val="50000"/>
                  </a:schemeClr>
                </a:solidFill>
              </a:defRPr>
            </a:lvl5pPr>
          </a:lstStyle>
          <a:p>
            <a:pPr lvl="0"/>
            <a:r>
              <a:rPr lang="en-US"/>
              <a:t>Edit Master text styles</a:t>
            </a:r>
          </a:p>
          <a:p>
            <a:pPr lvl="1"/>
            <a:r>
              <a:rPr lang="en-US"/>
              <a:t>Second level</a:t>
            </a:r>
          </a:p>
        </p:txBody>
      </p:sp>
      <p:sp>
        <p:nvSpPr>
          <p:cNvPr id="6" name="Text Placeholder 5"/>
          <p:cNvSpPr>
            <a:spLocks noGrp="1"/>
          </p:cNvSpPr>
          <p:nvPr>
            <p:ph type="body" sz="quarter" idx="11" hasCustomPrompt="1"/>
          </p:nvPr>
        </p:nvSpPr>
        <p:spPr>
          <a:xfrm>
            <a:off x="8667751" y="6572250"/>
            <a:ext cx="2400300" cy="228600"/>
          </a:xfrm>
          <a:prstGeom prst="rect">
            <a:avLst/>
          </a:prstGeom>
        </p:spPr>
        <p:txBody>
          <a:bodyPr lIns="0" tIns="0" rIns="0" bIns="0" anchor="ctr" anchorCtr="0"/>
          <a:lstStyle>
            <a:lvl1pPr marL="0" indent="0" algn="r">
              <a:lnSpc>
                <a:spcPct val="100000"/>
              </a:lnSpc>
              <a:spcBef>
                <a:spcPts val="0"/>
              </a:spcBef>
              <a:buNone/>
              <a:defRPr sz="900">
                <a:solidFill>
                  <a:schemeClr val="bg1"/>
                </a:solidFill>
              </a:defRPr>
            </a:lvl1pPr>
          </a:lstStyle>
          <a:p>
            <a:r>
              <a:rPr lang="en-US"/>
              <a:t>Confidential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476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Page B">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D84D0E0-5333-420F-2C71-A103F8A5C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014"/>
          <a:stretch/>
        </p:blipFill>
        <p:spPr>
          <a:xfrm>
            <a:off x="0" y="0"/>
            <a:ext cx="12192000" cy="5622587"/>
          </a:xfrm>
          <a:prstGeom prst="rect">
            <a:avLst/>
          </a:prstGeom>
        </p:spPr>
      </p:pic>
      <p:sp>
        <p:nvSpPr>
          <p:cNvPr id="3" name="Text Placeholder 10">
            <a:extLst>
              <a:ext uri="{FF2B5EF4-FFF2-40B4-BE49-F238E27FC236}">
                <a16:creationId xmlns:a16="http://schemas.microsoft.com/office/drawing/2014/main" id="{350A6776-BB15-4ABE-2DE4-CF954CCC44D8}"/>
              </a:ext>
            </a:extLst>
          </p:cNvPr>
          <p:cNvSpPr>
            <a:spLocks noGrp="1"/>
          </p:cNvSpPr>
          <p:nvPr>
            <p:ph type="body" sz="quarter" idx="14" hasCustomPrompt="1"/>
          </p:nvPr>
        </p:nvSpPr>
        <p:spPr>
          <a:xfrm>
            <a:off x="1053547" y="4205108"/>
            <a:ext cx="5538787" cy="369332"/>
          </a:xfrm>
        </p:spPr>
        <p:txBody>
          <a:bodyPr>
            <a:sp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
        <p:nvSpPr>
          <p:cNvPr id="9" name="Text Placeholder 10">
            <a:extLst>
              <a:ext uri="{FF2B5EF4-FFF2-40B4-BE49-F238E27FC236}">
                <a16:creationId xmlns:a16="http://schemas.microsoft.com/office/drawing/2014/main" id="{38FE32AB-779A-A599-C7D6-F3D3FD7E6E2F}"/>
              </a:ext>
            </a:extLst>
          </p:cNvPr>
          <p:cNvSpPr>
            <a:spLocks noGrp="1"/>
          </p:cNvSpPr>
          <p:nvPr>
            <p:ph type="body" sz="quarter" idx="15" hasCustomPrompt="1"/>
          </p:nvPr>
        </p:nvSpPr>
        <p:spPr>
          <a:xfrm>
            <a:off x="975581" y="1198016"/>
            <a:ext cx="7245894" cy="646331"/>
          </a:xfrm>
        </p:spPr>
        <p:txBody>
          <a:bodyPr wrap="square">
            <a:spAutoFit/>
          </a:bodyPr>
          <a:lstStyle>
            <a:lvl1pPr marL="0" indent="0">
              <a:buNone/>
              <a:defRPr sz="42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Presentation title goes here.</a:t>
            </a:r>
          </a:p>
        </p:txBody>
      </p:sp>
    </p:spTree>
    <p:extLst>
      <p:ext uri="{BB962C8B-B14F-4D97-AF65-F5344CB8AC3E}">
        <p14:creationId xmlns:p14="http://schemas.microsoft.com/office/powerpoint/2010/main" val="3926915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Content ">
    <p:spTree>
      <p:nvGrpSpPr>
        <p:cNvPr id="1" name=""/>
        <p:cNvGrpSpPr/>
        <p:nvPr/>
      </p:nvGrpSpPr>
      <p:grpSpPr>
        <a:xfrm>
          <a:off x="0" y="0"/>
          <a:ext cx="0" cy="0"/>
          <a:chOff x="0" y="0"/>
          <a:chExt cx="0" cy="0"/>
        </a:xfrm>
      </p:grpSpPr>
      <p:sp>
        <p:nvSpPr>
          <p:cNvPr id="3" name="Content Placeholder 11"/>
          <p:cNvSpPr>
            <a:spLocks noGrp="1"/>
          </p:cNvSpPr>
          <p:nvPr>
            <p:ph sz="quarter" idx="14"/>
          </p:nvPr>
        </p:nvSpPr>
        <p:spPr>
          <a:xfrm>
            <a:off x="381000" y="1151308"/>
            <a:ext cx="11430000" cy="5053547"/>
          </a:xfrm>
          <a:prstGeom prst="rect">
            <a:avLst/>
          </a:prstGeom>
        </p:spPr>
        <p:txBody>
          <a:bodyPr lIns="0" tIns="0" rIns="0" bIns="0"/>
          <a:lstStyle>
            <a:lvl1pPr marL="182880" indent="-182880">
              <a:lnSpc>
                <a:spcPct val="100000"/>
              </a:lnSpc>
              <a:spcBef>
                <a:spcPts val="400"/>
              </a:spcBef>
              <a:buClr>
                <a:schemeClr val="accent1"/>
              </a:buClr>
              <a:defRPr sz="2000">
                <a:solidFill>
                  <a:schemeClr val="tx2">
                    <a:lumMod val="50000"/>
                  </a:schemeClr>
                </a:solidFill>
              </a:defRPr>
            </a:lvl1pPr>
            <a:lvl2pPr marL="365760" indent="-182880">
              <a:lnSpc>
                <a:spcPct val="100000"/>
              </a:lnSpc>
              <a:spcBef>
                <a:spcPts val="400"/>
              </a:spcBef>
              <a:buClr>
                <a:schemeClr val="accent2"/>
              </a:buClr>
              <a:buFont typeface="Arial" panose="020B0604020202020204" pitchFamily="34" charset="0"/>
              <a:buChar char="•"/>
              <a:defRPr sz="1800">
                <a:solidFill>
                  <a:schemeClr val="tx2">
                    <a:lumMod val="50000"/>
                  </a:schemeClr>
                </a:solidFill>
              </a:defRPr>
            </a:lvl2pPr>
            <a:lvl3pPr marL="548640" indent="-182880">
              <a:lnSpc>
                <a:spcPct val="100000"/>
              </a:lnSpc>
              <a:spcBef>
                <a:spcPts val="400"/>
              </a:spcBef>
              <a:buFont typeface="Courier New" panose="02070309020205020404" pitchFamily="49" charset="0"/>
              <a:buChar char="o"/>
              <a:defRPr sz="1600">
                <a:solidFill>
                  <a:schemeClr val="tx2">
                    <a:lumMod val="50000"/>
                  </a:schemeClr>
                </a:solidFill>
              </a:defRPr>
            </a:lvl3pPr>
            <a:lvl4pPr marL="731520" indent="-182880">
              <a:lnSpc>
                <a:spcPct val="100000"/>
              </a:lnSpc>
              <a:spcBef>
                <a:spcPts val="400"/>
              </a:spcBef>
              <a:buFont typeface="Wingdings" panose="05000000000000000000" pitchFamily="2" charset="2"/>
              <a:buChar char="§"/>
              <a:defRPr sz="1400">
                <a:solidFill>
                  <a:schemeClr val="tx2">
                    <a:lumMod val="50000"/>
                  </a:schemeClr>
                </a:solidFill>
              </a:defRPr>
            </a:lvl4pPr>
            <a:lvl5pPr marL="914400" indent="-182880">
              <a:lnSpc>
                <a:spcPct val="100000"/>
              </a:lnSpc>
              <a:spcBef>
                <a:spcPts val="400"/>
              </a:spcBef>
              <a:buFont typeface="Wingdings" panose="05000000000000000000" pitchFamily="2" charset="2"/>
              <a:buChar char="v"/>
              <a:defRPr sz="1200">
                <a:solidFill>
                  <a:schemeClr val="tx2">
                    <a:lumMod val="50000"/>
                  </a:schemeClr>
                </a:solidFill>
              </a:defRPr>
            </a:lvl5pPr>
          </a:lstStyle>
          <a:p>
            <a:pPr lvl="0"/>
            <a:r>
              <a:rPr lang="en-US"/>
              <a:t>Edit Master text styles</a:t>
            </a:r>
          </a:p>
          <a:p>
            <a:pPr lvl="1"/>
            <a:r>
              <a:rPr lang="en-US"/>
              <a:t>Second level</a:t>
            </a:r>
          </a:p>
        </p:txBody>
      </p:sp>
      <p:sp>
        <p:nvSpPr>
          <p:cNvPr id="6" name="Text Placeholder 5"/>
          <p:cNvSpPr>
            <a:spLocks noGrp="1"/>
          </p:cNvSpPr>
          <p:nvPr>
            <p:ph type="body" sz="quarter" idx="11" hasCustomPrompt="1"/>
          </p:nvPr>
        </p:nvSpPr>
        <p:spPr>
          <a:xfrm>
            <a:off x="8667751" y="6572250"/>
            <a:ext cx="2400300" cy="228600"/>
          </a:xfrm>
          <a:prstGeom prst="rect">
            <a:avLst/>
          </a:prstGeom>
        </p:spPr>
        <p:txBody>
          <a:bodyPr lIns="0" tIns="0" rIns="0" bIns="0" anchor="ctr" anchorCtr="0"/>
          <a:lstStyle>
            <a:lvl1pPr marL="0" indent="0" algn="r">
              <a:lnSpc>
                <a:spcPct val="100000"/>
              </a:lnSpc>
              <a:spcBef>
                <a:spcPts val="0"/>
              </a:spcBef>
              <a:buNone/>
              <a:defRPr sz="900">
                <a:solidFill>
                  <a:schemeClr val="bg1"/>
                </a:solidFill>
              </a:defRPr>
            </a:lvl1pPr>
          </a:lstStyle>
          <a:p>
            <a:r>
              <a:rPr lang="en-US"/>
              <a:t>Confidential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270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A02764F4-84F2-3643-B46C-A4EF2559FD89}"/>
              </a:ext>
            </a:extLst>
          </p:cNvPr>
          <p:cNvSpPr>
            <a:spLocks noGrp="1"/>
          </p:cNvSpPr>
          <p:nvPr>
            <p:ph type="body" sz="quarter" idx="13" hasCustomPrompt="1"/>
          </p:nvPr>
        </p:nvSpPr>
        <p:spPr>
          <a:xfrm>
            <a:off x="392713" y="1783861"/>
            <a:ext cx="5779487" cy="1846659"/>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 on public oral and overall health.</a:t>
            </a:r>
          </a:p>
        </p:txBody>
      </p:sp>
      <p:sp>
        <p:nvSpPr>
          <p:cNvPr id="10" name="Picture Placeholder 3">
            <a:extLst>
              <a:ext uri="{FF2B5EF4-FFF2-40B4-BE49-F238E27FC236}">
                <a16:creationId xmlns:a16="http://schemas.microsoft.com/office/drawing/2014/main" id="{31B80F7C-B7A8-1C4C-9F7D-3078C3368576}"/>
              </a:ext>
            </a:extLst>
          </p:cNvPr>
          <p:cNvSpPr>
            <a:spLocks noGrp="1" noChangeAspect="1"/>
          </p:cNvSpPr>
          <p:nvPr>
            <p:ph type="pic" sz="quarter" idx="10"/>
          </p:nvPr>
        </p:nvSpPr>
        <p:spPr>
          <a:xfrm>
            <a:off x="6312887" y="749639"/>
            <a:ext cx="5486400" cy="54864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pic>
        <p:nvPicPr>
          <p:cNvPr id="3" name="Picture 2">
            <a:extLst>
              <a:ext uri="{FF2B5EF4-FFF2-40B4-BE49-F238E27FC236}">
                <a16:creationId xmlns:a16="http://schemas.microsoft.com/office/drawing/2014/main" id="{666427FF-DD37-972D-B540-7D5BE5623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sp>
        <p:nvSpPr>
          <p:cNvPr id="13" name="Title 12">
            <a:extLst>
              <a:ext uri="{FF2B5EF4-FFF2-40B4-BE49-F238E27FC236}">
                <a16:creationId xmlns:a16="http://schemas.microsoft.com/office/drawing/2014/main" id="{940B4FB5-92DC-AB5F-6C52-A401835F4B8D}"/>
              </a:ext>
            </a:extLst>
          </p:cNvPr>
          <p:cNvSpPr>
            <a:spLocks noGrp="1"/>
          </p:cNvSpPr>
          <p:nvPr>
            <p:ph type="title"/>
          </p:nvPr>
        </p:nvSpPr>
        <p:spPr>
          <a:xfrm>
            <a:off x="380999" y="749639"/>
            <a:ext cx="10972800" cy="621792"/>
          </a:xfrm>
        </p:spPr>
        <p:txBody>
          <a:bodyPr/>
          <a:lstStyle>
            <a:lvl1pPr>
              <a:defRPr>
                <a:solidFill>
                  <a:srgbClr val="3E2C70"/>
                </a:solidFill>
              </a:defRPr>
            </a:lvl1pPr>
          </a:lstStyle>
          <a:p>
            <a:r>
              <a:rPr lang="en-US"/>
              <a:t>Click to edit Master title style</a:t>
            </a:r>
          </a:p>
        </p:txBody>
      </p:sp>
    </p:spTree>
    <p:extLst>
      <p:ext uri="{BB962C8B-B14F-4D97-AF65-F5344CB8AC3E}">
        <p14:creationId xmlns:p14="http://schemas.microsoft.com/office/powerpoint/2010/main" val="412459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A02764F4-84F2-3643-B46C-A4EF2559FD89}"/>
              </a:ext>
            </a:extLst>
          </p:cNvPr>
          <p:cNvSpPr>
            <a:spLocks noGrp="1"/>
          </p:cNvSpPr>
          <p:nvPr>
            <p:ph type="body" sz="quarter" idx="13" hasCustomPrompt="1"/>
          </p:nvPr>
        </p:nvSpPr>
        <p:spPr>
          <a:xfrm>
            <a:off x="392713" y="1783861"/>
            <a:ext cx="10972800" cy="3965188"/>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chemeClr val="accent4"/>
              </a:buClr>
              <a:buSzTx/>
              <a:buFont typeface="Arial" panose="020B0604020202020204" pitchFamily="34" charset="0"/>
              <a:buNone/>
              <a:tabLst/>
              <a:defRPr/>
            </a:pPr>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chemeClr val="accent4"/>
              </a:buClr>
              <a:buSzTx/>
              <a:buFont typeface="Arial" panose="020B0604020202020204" pitchFamily="34" charset="0"/>
              <a:buNone/>
              <a:tabLst/>
              <a:defRPr/>
            </a:pPr>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p:txBody>
      </p:sp>
      <p:pic>
        <p:nvPicPr>
          <p:cNvPr id="3" name="Picture 2">
            <a:extLst>
              <a:ext uri="{FF2B5EF4-FFF2-40B4-BE49-F238E27FC236}">
                <a16:creationId xmlns:a16="http://schemas.microsoft.com/office/drawing/2014/main" id="{666427FF-DD37-972D-B540-7D5BE5623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sp>
        <p:nvSpPr>
          <p:cNvPr id="13" name="Title 12">
            <a:extLst>
              <a:ext uri="{FF2B5EF4-FFF2-40B4-BE49-F238E27FC236}">
                <a16:creationId xmlns:a16="http://schemas.microsoft.com/office/drawing/2014/main" id="{940B4FB5-92DC-AB5F-6C52-A401835F4B8D}"/>
              </a:ext>
            </a:extLst>
          </p:cNvPr>
          <p:cNvSpPr>
            <a:spLocks noGrp="1"/>
          </p:cNvSpPr>
          <p:nvPr>
            <p:ph type="title"/>
          </p:nvPr>
        </p:nvSpPr>
        <p:spPr>
          <a:xfrm>
            <a:off x="380999" y="749639"/>
            <a:ext cx="10972800" cy="621792"/>
          </a:xfrm>
        </p:spPr>
        <p:txBody>
          <a:bodyPr/>
          <a:lstStyle/>
          <a:p>
            <a:r>
              <a:rPr lang="en-US"/>
              <a:t>Click to edit Master title style</a:t>
            </a:r>
          </a:p>
        </p:txBody>
      </p:sp>
    </p:spTree>
    <p:extLst>
      <p:ext uri="{BB962C8B-B14F-4D97-AF65-F5344CB8AC3E}">
        <p14:creationId xmlns:p14="http://schemas.microsoft.com/office/powerpoint/2010/main" val="624672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E0B6DBE1-EFB3-DC7C-A641-70E9D7165984}"/>
              </a:ext>
            </a:extLst>
          </p:cNvPr>
          <p:cNvSpPr>
            <a:spLocks noGrp="1"/>
          </p:cNvSpPr>
          <p:nvPr>
            <p:ph type="body" sz="quarter" idx="13" hasCustomPrompt="1"/>
          </p:nvPr>
        </p:nvSpPr>
        <p:spPr>
          <a:xfrm>
            <a:off x="392713" y="2071199"/>
            <a:ext cx="2907078" cy="1974900"/>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Advocate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Elevating our voices for change at the national, state and local levels. </a:t>
            </a:r>
          </a:p>
        </p:txBody>
      </p:sp>
      <p:sp>
        <p:nvSpPr>
          <p:cNvPr id="3" name="Title 12">
            <a:extLst>
              <a:ext uri="{FF2B5EF4-FFF2-40B4-BE49-F238E27FC236}">
                <a16:creationId xmlns:a16="http://schemas.microsoft.com/office/drawing/2014/main" id="{1D922C3B-DE31-74D5-D150-589583FFC9B6}"/>
              </a:ext>
            </a:extLst>
          </p:cNvPr>
          <p:cNvSpPr>
            <a:spLocks noGrp="1"/>
          </p:cNvSpPr>
          <p:nvPr>
            <p:ph type="title" hasCustomPrompt="1"/>
          </p:nvPr>
        </p:nvSpPr>
        <p:spPr>
          <a:xfrm>
            <a:off x="392713" y="908665"/>
            <a:ext cx="10972800" cy="621792"/>
          </a:xfrm>
        </p:spPr>
        <p:txBody>
          <a:bodyPr/>
          <a:lstStyle>
            <a:lvl1pPr>
              <a:defRPr sz="3200" baseline="0"/>
            </a:lvl1pPr>
          </a:lstStyle>
          <a:p>
            <a:pPr algn="ctr"/>
            <a:r>
              <a:rPr lang="en-US" b="1">
                <a:solidFill>
                  <a:srgbClr val="3E2C70"/>
                </a:solidFill>
                <a:effectLst/>
                <a:latin typeface="Arial" panose="020B0604020202020204" pitchFamily="34" charset="0"/>
              </a:rPr>
              <a:t>We are passionate about elevating the role </a:t>
            </a:r>
            <a:br>
              <a:rPr lang="en-US" b="1">
                <a:solidFill>
                  <a:srgbClr val="3E2C70"/>
                </a:solidFill>
                <a:effectLst/>
                <a:latin typeface="Arial" panose="020B0604020202020204" pitchFamily="34" charset="0"/>
              </a:rPr>
            </a:br>
            <a:r>
              <a:rPr lang="en-US" b="1">
                <a:solidFill>
                  <a:srgbClr val="3E2C70"/>
                </a:solidFill>
                <a:effectLst/>
                <a:latin typeface="Arial" panose="020B0604020202020204" pitchFamily="34" charset="0"/>
              </a:rPr>
              <a:t>of the dental hygienist as leaders in healthcare.</a:t>
            </a:r>
            <a:endParaRPr lang="en-US">
              <a:solidFill>
                <a:srgbClr val="3E2C70"/>
              </a:solidFill>
              <a:effectLst/>
              <a:latin typeface="Arial" panose="020B0604020202020204" pitchFamily="34" charset="0"/>
            </a:endParaRPr>
          </a:p>
        </p:txBody>
      </p:sp>
      <p:sp>
        <p:nvSpPr>
          <p:cNvPr id="4" name="Text Placeholder 10">
            <a:extLst>
              <a:ext uri="{FF2B5EF4-FFF2-40B4-BE49-F238E27FC236}">
                <a16:creationId xmlns:a16="http://schemas.microsoft.com/office/drawing/2014/main" id="{A63539D3-66BB-07EA-D37E-AB4E77126E36}"/>
              </a:ext>
            </a:extLst>
          </p:cNvPr>
          <p:cNvSpPr>
            <a:spLocks noGrp="1"/>
          </p:cNvSpPr>
          <p:nvPr>
            <p:ph type="body" sz="quarter" idx="14" hasCustomPrompt="1"/>
          </p:nvPr>
        </p:nvSpPr>
        <p:spPr>
          <a:xfrm>
            <a:off x="4244126" y="2071199"/>
            <a:ext cx="3152242" cy="1974900"/>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Educate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Creating and curating the industry’s top evidence-based CE courses and research. </a:t>
            </a:r>
          </a:p>
        </p:txBody>
      </p:sp>
      <p:sp>
        <p:nvSpPr>
          <p:cNvPr id="5" name="Text Placeholder 10">
            <a:extLst>
              <a:ext uri="{FF2B5EF4-FFF2-40B4-BE49-F238E27FC236}">
                <a16:creationId xmlns:a16="http://schemas.microsoft.com/office/drawing/2014/main" id="{D9CA2F64-210D-7AF2-F384-7C35B7EBEA16}"/>
              </a:ext>
            </a:extLst>
          </p:cNvPr>
          <p:cNvSpPr>
            <a:spLocks noGrp="1"/>
          </p:cNvSpPr>
          <p:nvPr>
            <p:ph type="body" sz="quarter" idx="15" hasCustomPrompt="1"/>
          </p:nvPr>
        </p:nvSpPr>
        <p:spPr>
          <a:xfrm>
            <a:off x="8233029" y="2072218"/>
            <a:ext cx="3566256" cy="2713563"/>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Build Community</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Connecting a nationwide network of professionals to advance careers, build expertise and support success at every stage on the journey</a:t>
            </a:r>
          </a:p>
        </p:txBody>
      </p:sp>
      <p:sp>
        <p:nvSpPr>
          <p:cNvPr id="11" name="Rectangle 10">
            <a:extLst>
              <a:ext uri="{FF2B5EF4-FFF2-40B4-BE49-F238E27FC236}">
                <a16:creationId xmlns:a16="http://schemas.microsoft.com/office/drawing/2014/main" id="{280105C7-EE1C-8C96-77E8-52331570E07D}"/>
              </a:ext>
            </a:extLst>
          </p:cNvPr>
          <p:cNvSpPr/>
          <p:nvPr userDrawn="1"/>
        </p:nvSpPr>
        <p:spPr>
          <a:xfrm>
            <a:off x="3757217" y="2069330"/>
            <a:ext cx="45719" cy="256032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Rectangle 11">
            <a:extLst>
              <a:ext uri="{FF2B5EF4-FFF2-40B4-BE49-F238E27FC236}">
                <a16:creationId xmlns:a16="http://schemas.microsoft.com/office/drawing/2014/main" id="{566942B1-2664-7004-AF54-4FFC5B38EF87}"/>
              </a:ext>
            </a:extLst>
          </p:cNvPr>
          <p:cNvSpPr/>
          <p:nvPr userDrawn="1"/>
        </p:nvSpPr>
        <p:spPr>
          <a:xfrm>
            <a:off x="7791839" y="2069330"/>
            <a:ext cx="45719" cy="256032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645238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4A43B-06FC-46CC-473A-2351F56661A7}"/>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clipart&#10;&#10;Description automatically generated">
            <a:extLst>
              <a:ext uri="{FF2B5EF4-FFF2-40B4-BE49-F238E27FC236}">
                <a16:creationId xmlns:a16="http://schemas.microsoft.com/office/drawing/2014/main" id="{C044F92B-4A66-7D29-1101-5D61C1F3B3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3" name="Title 12">
            <a:extLst>
              <a:ext uri="{FF2B5EF4-FFF2-40B4-BE49-F238E27FC236}">
                <a16:creationId xmlns:a16="http://schemas.microsoft.com/office/drawing/2014/main" id="{38BAEE82-7206-5325-AE0E-B88351C425B6}"/>
              </a:ext>
            </a:extLst>
          </p:cNvPr>
          <p:cNvSpPr>
            <a:spLocks noGrp="1"/>
          </p:cNvSpPr>
          <p:nvPr>
            <p:ph type="title" hasCustomPrompt="1"/>
          </p:nvPr>
        </p:nvSpPr>
        <p:spPr>
          <a:xfrm>
            <a:off x="380999" y="749639"/>
            <a:ext cx="11493844" cy="621792"/>
          </a:xfrm>
        </p:spPr>
        <p:txBody>
          <a:bodyPr/>
          <a:lstStyle>
            <a:lvl1pPr algn="ctr">
              <a:defRPr baseline="0">
                <a:solidFill>
                  <a:schemeClr val="accent3"/>
                </a:solidFill>
              </a:defRPr>
            </a:lvl1pPr>
          </a:lstStyle>
          <a:p>
            <a:pPr algn="ctr"/>
            <a:r>
              <a:rPr lang="en-US" b="1">
                <a:solidFill>
                  <a:srgbClr val="FBAF3F"/>
                </a:solidFill>
                <a:effectLst/>
                <a:latin typeface="Arial" panose="020B0604020202020204" pitchFamily="34" charset="0"/>
              </a:rPr>
              <a:t>Meet our Members</a:t>
            </a:r>
            <a:endParaRPr lang="en-US">
              <a:solidFill>
                <a:srgbClr val="FBAF3F"/>
              </a:solidFill>
              <a:effectLst/>
              <a:latin typeface="Arial" panose="020B0604020202020204" pitchFamily="34" charset="0"/>
            </a:endParaRPr>
          </a:p>
        </p:txBody>
      </p:sp>
      <p:sp>
        <p:nvSpPr>
          <p:cNvPr id="13" name="Picture Placeholder 3">
            <a:extLst>
              <a:ext uri="{FF2B5EF4-FFF2-40B4-BE49-F238E27FC236}">
                <a16:creationId xmlns:a16="http://schemas.microsoft.com/office/drawing/2014/main" id="{DF1B4926-093D-61AA-60AA-12DB939151B7}"/>
              </a:ext>
            </a:extLst>
          </p:cNvPr>
          <p:cNvSpPr>
            <a:spLocks noGrp="1" noChangeAspect="1"/>
          </p:cNvSpPr>
          <p:nvPr>
            <p:ph type="pic" sz="quarter" idx="10"/>
          </p:nvPr>
        </p:nvSpPr>
        <p:spPr>
          <a:xfrm>
            <a:off x="1308401"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4" name="Picture Placeholder 3">
            <a:extLst>
              <a:ext uri="{FF2B5EF4-FFF2-40B4-BE49-F238E27FC236}">
                <a16:creationId xmlns:a16="http://schemas.microsoft.com/office/drawing/2014/main" id="{B538AC93-1512-37BE-6B6A-B50D749938ED}"/>
              </a:ext>
            </a:extLst>
          </p:cNvPr>
          <p:cNvSpPr>
            <a:spLocks noGrp="1" noChangeAspect="1"/>
          </p:cNvSpPr>
          <p:nvPr>
            <p:ph type="pic" sz="quarter" idx="11"/>
          </p:nvPr>
        </p:nvSpPr>
        <p:spPr>
          <a:xfrm>
            <a:off x="4724400"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5" name="Picture Placeholder 3">
            <a:extLst>
              <a:ext uri="{FF2B5EF4-FFF2-40B4-BE49-F238E27FC236}">
                <a16:creationId xmlns:a16="http://schemas.microsoft.com/office/drawing/2014/main" id="{28EBBF21-289E-6D6E-F38E-D87FC9A1BD3D}"/>
              </a:ext>
            </a:extLst>
          </p:cNvPr>
          <p:cNvSpPr>
            <a:spLocks noGrp="1" noChangeAspect="1"/>
          </p:cNvSpPr>
          <p:nvPr>
            <p:ph type="pic" sz="quarter" idx="12"/>
          </p:nvPr>
        </p:nvSpPr>
        <p:spPr>
          <a:xfrm>
            <a:off x="8140399"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6" name="Text Placeholder 10">
            <a:extLst>
              <a:ext uri="{FF2B5EF4-FFF2-40B4-BE49-F238E27FC236}">
                <a16:creationId xmlns:a16="http://schemas.microsoft.com/office/drawing/2014/main" id="{8BCC7A8E-C1F8-F189-5E69-6A57829173ED}"/>
              </a:ext>
            </a:extLst>
          </p:cNvPr>
          <p:cNvSpPr>
            <a:spLocks noGrp="1"/>
          </p:cNvSpPr>
          <p:nvPr>
            <p:ph type="body" sz="quarter" idx="13" hasCustomPrompt="1"/>
          </p:nvPr>
        </p:nvSpPr>
        <p:spPr>
          <a:xfrm>
            <a:off x="1019589" y="5047728"/>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
        <p:nvSpPr>
          <p:cNvPr id="17" name="Text Placeholder 10">
            <a:extLst>
              <a:ext uri="{FF2B5EF4-FFF2-40B4-BE49-F238E27FC236}">
                <a16:creationId xmlns:a16="http://schemas.microsoft.com/office/drawing/2014/main" id="{1444752F-EE7A-C6E9-F53B-4E3523288789}"/>
              </a:ext>
            </a:extLst>
          </p:cNvPr>
          <p:cNvSpPr>
            <a:spLocks noGrp="1"/>
          </p:cNvSpPr>
          <p:nvPr>
            <p:ph type="body" sz="quarter" idx="14" hasCustomPrompt="1"/>
          </p:nvPr>
        </p:nvSpPr>
        <p:spPr>
          <a:xfrm>
            <a:off x="4467509" y="5047728"/>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
        <p:nvSpPr>
          <p:cNvPr id="18" name="Text Placeholder 10">
            <a:extLst>
              <a:ext uri="{FF2B5EF4-FFF2-40B4-BE49-F238E27FC236}">
                <a16:creationId xmlns:a16="http://schemas.microsoft.com/office/drawing/2014/main" id="{4DFBB05D-5FC3-DF18-E8CA-7C105C44700F}"/>
              </a:ext>
            </a:extLst>
          </p:cNvPr>
          <p:cNvSpPr>
            <a:spLocks noGrp="1"/>
          </p:cNvSpPr>
          <p:nvPr>
            <p:ph type="body" sz="quarter" idx="15" hasCustomPrompt="1"/>
          </p:nvPr>
        </p:nvSpPr>
        <p:spPr>
          <a:xfrm>
            <a:off x="7915429" y="5041542"/>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Tree>
    <p:extLst>
      <p:ext uri="{BB962C8B-B14F-4D97-AF65-F5344CB8AC3E}">
        <p14:creationId xmlns:p14="http://schemas.microsoft.com/office/powerpoint/2010/main" val="1650107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75513D17-4525-EFFB-A8FC-036CCAD16E39}"/>
              </a:ext>
            </a:extLst>
          </p:cNvPr>
          <p:cNvSpPr>
            <a:spLocks noGrp="1"/>
          </p:cNvSpPr>
          <p:nvPr>
            <p:ph type="body" sz="quarter" idx="13" hasCustomPrompt="1"/>
          </p:nvPr>
        </p:nvSpPr>
        <p:spPr>
          <a:xfrm>
            <a:off x="392713" y="1783861"/>
            <a:ext cx="6477644" cy="1862048"/>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 Incredible CE and professional development</a:t>
            </a:r>
          </a:p>
          <a:p>
            <a:r>
              <a:rPr lang="en-US">
                <a:solidFill>
                  <a:srgbClr val="3E2C70"/>
                </a:solidFill>
                <a:effectLst/>
                <a:latin typeface="Arial" panose="020B0604020202020204" pitchFamily="34" charset="0"/>
              </a:rPr>
              <a:t>• Career Connections</a:t>
            </a:r>
          </a:p>
          <a:p>
            <a:r>
              <a:rPr lang="en-US">
                <a:solidFill>
                  <a:srgbClr val="3E2C70"/>
                </a:solidFill>
                <a:effectLst/>
                <a:latin typeface="Arial" panose="020B0604020202020204" pitchFamily="34" charset="0"/>
              </a:rPr>
              <a:t>• First-rate resources</a:t>
            </a:r>
          </a:p>
          <a:p>
            <a:r>
              <a:rPr lang="en-US">
                <a:solidFill>
                  <a:srgbClr val="3E2C70"/>
                </a:solidFill>
                <a:effectLst/>
                <a:latin typeface="Arial" panose="020B0604020202020204" pitchFamily="34" charset="0"/>
              </a:rPr>
              <a:t>• Big savings and VIP event access</a:t>
            </a:r>
          </a:p>
        </p:txBody>
      </p:sp>
      <p:sp>
        <p:nvSpPr>
          <p:cNvPr id="3" name="Title 12">
            <a:extLst>
              <a:ext uri="{FF2B5EF4-FFF2-40B4-BE49-F238E27FC236}">
                <a16:creationId xmlns:a16="http://schemas.microsoft.com/office/drawing/2014/main" id="{FC1D3FEA-9BAB-BDB5-237E-EFFF64899A22}"/>
              </a:ext>
            </a:extLst>
          </p:cNvPr>
          <p:cNvSpPr>
            <a:spLocks noGrp="1"/>
          </p:cNvSpPr>
          <p:nvPr>
            <p:ph type="title" hasCustomPrompt="1"/>
          </p:nvPr>
        </p:nvSpPr>
        <p:spPr>
          <a:xfrm>
            <a:off x="380999" y="749639"/>
            <a:ext cx="10972800" cy="621792"/>
          </a:xfrm>
        </p:spPr>
        <p:txBody>
          <a:bodyPr/>
          <a:lstStyle/>
          <a:p>
            <a:r>
              <a:rPr lang="en-US" b="1">
                <a:solidFill>
                  <a:srgbClr val="3E2C70"/>
                </a:solidFill>
                <a:effectLst/>
                <a:latin typeface="Arial" panose="020B0604020202020204" pitchFamily="34" charset="0"/>
              </a:rPr>
              <a:t>Membership in ADHA</a:t>
            </a:r>
            <a:endParaRPr lang="en-US">
              <a:solidFill>
                <a:srgbClr val="3E2C70"/>
              </a:solidFill>
              <a:effectLst/>
              <a:latin typeface="Arial" panose="020B0604020202020204" pitchFamily="34" charset="0"/>
            </a:endParaRPr>
          </a:p>
        </p:txBody>
      </p:sp>
    </p:spTree>
    <p:extLst>
      <p:ext uri="{BB962C8B-B14F-4D97-AF65-F5344CB8AC3E}">
        <p14:creationId xmlns:p14="http://schemas.microsoft.com/office/powerpoint/2010/main" val="146235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ntent ">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tx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solidFill>
                  <a:srgbClr val="3E2C70"/>
                </a:solidFill>
                <a:effectLst/>
                <a:latin typeface="Arial" panose="020B0604020202020204" pitchFamily="34" charset="0"/>
              </a:rPr>
              <a:t>“ADHA offers so much knowledge, </a:t>
            </a:r>
            <a:br>
              <a:rPr lang="en-US" b="1" i="1">
                <a:solidFill>
                  <a:srgbClr val="3E2C70"/>
                </a:solidFill>
                <a:effectLst/>
                <a:latin typeface="Arial" panose="020B0604020202020204" pitchFamily="34" charset="0"/>
              </a:rPr>
            </a:br>
            <a:r>
              <a:rPr lang="en-US" b="1" i="1">
                <a:solidFill>
                  <a:srgbClr val="3E2C70"/>
                </a:solidFill>
                <a:effectLst/>
                <a:latin typeface="Arial" panose="020B0604020202020204" pitchFamily="34" charset="0"/>
              </a:rPr>
              <a:t>insights, research and opportunities I need </a:t>
            </a:r>
            <a:br>
              <a:rPr lang="en-US" b="1" i="1">
                <a:solidFill>
                  <a:srgbClr val="3E2C70"/>
                </a:solidFill>
                <a:effectLst/>
                <a:latin typeface="Arial" panose="020B0604020202020204" pitchFamily="34" charset="0"/>
              </a:rPr>
            </a:br>
            <a:r>
              <a:rPr lang="en-US" b="1" i="1">
                <a:solidFill>
                  <a:srgbClr val="3E2C70"/>
                </a:solidFill>
                <a:effectLst/>
                <a:latin typeface="Arial" panose="020B0604020202020204" pitchFamily="34" charset="0"/>
              </a:rPr>
              <a:t>to advance my career!”</a:t>
            </a:r>
            <a:endParaRPr lang="en-US">
              <a:solidFill>
                <a:srgbClr val="3E2C70"/>
              </a:solidFill>
              <a:effectLst/>
              <a:latin typeface="Arial" panose="020B0604020202020204" pitchFamily="34" charset="0"/>
            </a:endParaRPr>
          </a:p>
        </p:txBody>
      </p:sp>
    </p:spTree>
    <p:extLst>
      <p:ext uri="{BB962C8B-B14F-4D97-AF65-F5344CB8AC3E}">
        <p14:creationId xmlns:p14="http://schemas.microsoft.com/office/powerpoint/2010/main" val="1838433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5" name="Text Placeholder 8"/>
          <p:cNvSpPr>
            <a:spLocks noGrp="1"/>
          </p:cNvSpPr>
          <p:nvPr>
            <p:ph type="body" sz="quarter" idx="25" hasCustomPrompt="1"/>
          </p:nvPr>
        </p:nvSpPr>
        <p:spPr>
          <a:xfrm>
            <a:off x="380999" y="1818153"/>
            <a:ext cx="5413248" cy="3946148"/>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Become a Hygienist</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a:p>
            <a:endParaRPr lang="en-US" b="1">
              <a:solidFill>
                <a:srgbClr val="3E2C70"/>
              </a:solidFill>
              <a:effectLst/>
              <a:latin typeface="Arial" panose="020B0604020202020204" pitchFamily="34" charset="0"/>
            </a:endParaRPr>
          </a:p>
          <a:p>
            <a:r>
              <a:rPr lang="en-US" b="1">
                <a:solidFill>
                  <a:srgbClr val="3E2C70"/>
                </a:solidFill>
                <a:effectLst/>
                <a:latin typeface="Arial" panose="020B0604020202020204" pitchFamily="34" charset="0"/>
              </a:rPr>
              <a:t>Support Your Practice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
        <p:nvSpPr>
          <p:cNvPr id="9" name="Text Placeholder 5"/>
          <p:cNvSpPr>
            <a:spLocks noGrp="1"/>
          </p:cNvSpPr>
          <p:nvPr>
            <p:ph type="body" sz="quarter" idx="11" hasCustomPrompt="1"/>
          </p:nvPr>
        </p:nvSpPr>
        <p:spPr>
          <a:xfrm rot="16200000">
            <a:off x="10872342" y="3556099"/>
            <a:ext cx="2286000" cy="152767"/>
          </a:xfrm>
          <a:prstGeom prst="rect">
            <a:avLst/>
          </a:prstGeom>
        </p:spPr>
        <p:txBody>
          <a:bodyPr lIns="0" tIns="0" rIns="0" bIns="0" anchor="ctr" anchorCtr="0"/>
          <a:lstStyle>
            <a:lvl1pPr marL="0" indent="0" algn="ctr">
              <a:lnSpc>
                <a:spcPct val="100000"/>
              </a:lnSpc>
              <a:spcBef>
                <a:spcPts val="0"/>
              </a:spcBef>
              <a:buNone/>
              <a:defRPr sz="900" b="1" i="0">
                <a:solidFill>
                  <a:schemeClr val="tx2"/>
                </a:solidFill>
                <a:latin typeface="Arial" panose="020B0604020202020204" pitchFamily="34" charset="0"/>
              </a:defRPr>
            </a:lvl1pPr>
          </a:lstStyle>
          <a:p>
            <a:r>
              <a:rPr lang="en-US"/>
              <a:t>Confidential</a:t>
            </a:r>
          </a:p>
        </p:txBody>
      </p:sp>
      <p:sp>
        <p:nvSpPr>
          <p:cNvPr id="10" name="Title 9"/>
          <p:cNvSpPr>
            <a:spLocks noGrp="1"/>
          </p:cNvSpPr>
          <p:nvPr>
            <p:ph type="title"/>
          </p:nvPr>
        </p:nvSpPr>
        <p:spPr/>
        <p:txBody>
          <a:bodyPr/>
          <a:lstStyle>
            <a:lvl1pPr>
              <a:defRPr b="1" i="0">
                <a:solidFill>
                  <a:srgbClr val="3E2C70"/>
                </a:solidFill>
                <a:latin typeface="Arial" panose="020B0604020202020204" pitchFamily="34" charset="0"/>
              </a:defRPr>
            </a:lvl1pPr>
          </a:lstStyle>
          <a:p>
            <a:r>
              <a:rPr lang="en-US"/>
              <a:t>Click to edit Master title style</a:t>
            </a:r>
          </a:p>
        </p:txBody>
      </p:sp>
      <p:sp>
        <p:nvSpPr>
          <p:cNvPr id="12" name="Text Placeholder 8">
            <a:extLst>
              <a:ext uri="{FF2B5EF4-FFF2-40B4-BE49-F238E27FC236}">
                <a16:creationId xmlns:a16="http://schemas.microsoft.com/office/drawing/2014/main" id="{136E87E1-FB2C-A940-AF0C-C9B41086DD9F}"/>
              </a:ext>
            </a:extLst>
          </p:cNvPr>
          <p:cNvSpPr>
            <a:spLocks noGrp="1"/>
          </p:cNvSpPr>
          <p:nvPr>
            <p:ph type="body" sz="quarter" idx="27" hasCustomPrompt="1"/>
          </p:nvPr>
        </p:nvSpPr>
        <p:spPr>
          <a:xfrm>
            <a:off x="6401789" y="1818153"/>
            <a:ext cx="5413248" cy="3946148"/>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Get CE Smart</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a:p>
            <a:endParaRPr lang="en-US" b="1">
              <a:solidFill>
                <a:srgbClr val="3E2C70"/>
              </a:solidFill>
              <a:effectLst/>
              <a:latin typeface="Arial" panose="020B0604020202020204" pitchFamily="34" charset="0"/>
            </a:endParaRPr>
          </a:p>
          <a:p>
            <a:r>
              <a:rPr lang="en-US" b="1">
                <a:solidFill>
                  <a:srgbClr val="3E2C70"/>
                </a:solidFill>
                <a:effectLst/>
                <a:latin typeface="Arial" panose="020B0604020202020204" pitchFamily="34" charset="0"/>
              </a:rPr>
              <a:t>Subhead</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p:txBody>
      </p:sp>
    </p:spTree>
    <p:extLst>
      <p:ext uri="{BB962C8B-B14F-4D97-AF65-F5344CB8AC3E}">
        <p14:creationId xmlns:p14="http://schemas.microsoft.com/office/powerpoint/2010/main" val="268429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826" y="677846"/>
            <a:ext cx="10972800" cy="621792"/>
          </a:xfrm>
          <a:prstGeom prst="rect">
            <a:avLst/>
          </a:prstGeom>
        </p:spPr>
        <p:txBody>
          <a:bodyPr vert="horz" lIns="0" tIns="0" rIns="0" bIns="0" rtlCol="0" anchor="b" anchorCtr="0">
            <a:noAutofit/>
          </a:bodyPr>
          <a:lstStyle/>
          <a:p>
            <a:r>
              <a:rPr lang="en-US"/>
              <a:t>Click to edit Master title style</a:t>
            </a:r>
          </a:p>
        </p:txBody>
      </p:sp>
      <p:sp>
        <p:nvSpPr>
          <p:cNvPr id="13" name="Text Placeholder 12">
            <a:extLst>
              <a:ext uri="{FF2B5EF4-FFF2-40B4-BE49-F238E27FC236}">
                <a16:creationId xmlns:a16="http://schemas.microsoft.com/office/drawing/2014/main" id="{A3CDC996-C55C-4702-A90B-F544D10D2EDD}"/>
              </a:ext>
            </a:extLst>
          </p:cNvPr>
          <p:cNvSpPr>
            <a:spLocks noGrp="1"/>
          </p:cNvSpPr>
          <p:nvPr>
            <p:ph type="body" idx="1"/>
          </p:nvPr>
        </p:nvSpPr>
        <p:spPr>
          <a:xfrm>
            <a:off x="381000" y="1421296"/>
            <a:ext cx="7020698" cy="3884190"/>
          </a:xfrm>
          <a:prstGeom prst="rect">
            <a:avLst/>
          </a:prstGeom>
        </p:spPr>
        <p:txBody>
          <a:bodyPr vert="horz" lIns="0" tIns="0" rIns="0" bIns="0" rtlCol="0">
            <a:normAutofit/>
          </a:bodyPr>
          <a:lstStyle/>
          <a:p>
            <a:r>
              <a:rPr lang="en-US">
                <a:solidFill>
                  <a:srgbClr val="3E2C70"/>
                </a:solidFill>
                <a:effectLst/>
                <a:latin typeface="Arial" panose="020B0604020202020204" pitchFamily="34" charset="0"/>
              </a:rPr>
              <a:t>Body copy goes here.</a:t>
            </a:r>
          </a:p>
        </p:txBody>
      </p:sp>
      <p:pic>
        <p:nvPicPr>
          <p:cNvPr id="3" name="Picture 2">
            <a:extLst>
              <a:ext uri="{FF2B5EF4-FFF2-40B4-BE49-F238E27FC236}">
                <a16:creationId xmlns:a16="http://schemas.microsoft.com/office/drawing/2014/main" id="{31DE8B6B-30AD-5040-24D3-19E57AC3367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pic>
        <p:nvPicPr>
          <p:cNvPr id="6" name="Picture 5" descr="A purple and grey logo&#10;&#10;Description automatically generated">
            <a:extLst>
              <a:ext uri="{FF2B5EF4-FFF2-40B4-BE49-F238E27FC236}">
                <a16:creationId xmlns:a16="http://schemas.microsoft.com/office/drawing/2014/main" id="{2FA35429-0E66-2903-7ADB-38E0A4AF8A1D}"/>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77826" y="5954648"/>
            <a:ext cx="2956501" cy="776891"/>
          </a:xfrm>
          <a:prstGeom prst="rect">
            <a:avLst/>
          </a:prstGeom>
        </p:spPr>
      </p:pic>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35" r:id="rId1"/>
    <p:sldLayoutId id="2147483783" r:id="rId2"/>
    <p:sldLayoutId id="2147483781" r:id="rId3"/>
    <p:sldLayoutId id="2147483834" r:id="rId4"/>
    <p:sldLayoutId id="2147483825" r:id="rId5"/>
    <p:sldLayoutId id="2147483826" r:id="rId6"/>
    <p:sldLayoutId id="2147483827" r:id="rId7"/>
    <p:sldLayoutId id="2147483828" r:id="rId8"/>
    <p:sldLayoutId id="2147483784" r:id="rId9"/>
    <p:sldLayoutId id="2147483832" r:id="rId10"/>
    <p:sldLayoutId id="2147483831" r:id="rId11"/>
    <p:sldLayoutId id="2147483822" r:id="rId12"/>
    <p:sldLayoutId id="2147483833" r:id="rId13"/>
    <p:sldLayoutId id="2147483836" r:id="rId14"/>
    <p:sldLayoutId id="2147483837" r:id="rId15"/>
    <p:sldLayoutId id="2147483839" r:id="rId16"/>
    <p:sldLayoutId id="2147483841" r:id="rId17"/>
    <p:sldLayoutId id="2147483842" r:id="rId18"/>
    <p:sldLayoutId id="2147483843" r:id="rId19"/>
    <p:sldLayoutId id="2147483844" r:id="rId20"/>
  </p:sldLayoutIdLst>
  <p:hf sldNum="0" hdr="0" dt="0"/>
  <p:txStyles>
    <p:title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Clr>
          <a:schemeClr val="accent4"/>
        </a:buClr>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36576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2pPr>
      <a:lvl3pPr marL="54864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3pPr>
      <a:lvl4pPr marL="73152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4pPr>
      <a:lvl5pPr marL="91440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7442" userDrawn="1">
          <p15:clr>
            <a:srgbClr val="F26B43"/>
          </p15:clr>
        </p15:guide>
        <p15:guide id="4" pos="3727" userDrawn="1">
          <p15:clr>
            <a:srgbClr val="F26B43"/>
          </p15:clr>
        </p15:guide>
        <p15:guide id="5" pos="3953" userDrawn="1">
          <p15:clr>
            <a:srgbClr val="F26B43"/>
          </p15:clr>
        </p15:guide>
        <p15:guide id="6" pos="240" userDrawn="1">
          <p15:clr>
            <a:srgbClr val="F26B43"/>
          </p15:clr>
        </p15:guide>
        <p15:guide id="7"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s://www.adha.org/champion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2C9E44FB-E4BC-D9AF-B354-3EC3C7F0928C}"/>
              </a:ext>
            </a:extLst>
          </p:cNvPr>
          <p:cNvSpPr>
            <a:spLocks noGrp="1"/>
          </p:cNvSpPr>
          <p:nvPr>
            <p:ph type="body" sz="quarter" idx="15" hasCustomPrompt="1"/>
          </p:nvPr>
        </p:nvSpPr>
        <p:spPr>
          <a:xfrm>
            <a:off x="975581" y="1198016"/>
            <a:ext cx="7245894" cy="1292662"/>
          </a:xfrm>
        </p:spPr>
        <p:txBody>
          <a:bodyPr wrap="square">
            <a:spAutoFit/>
          </a:bodyPr>
          <a:lstStyle>
            <a:lvl1pPr marL="0" indent="0">
              <a:buNone/>
              <a:defRPr sz="42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Developing Tomorrow’s Leaders Today</a:t>
            </a:r>
          </a:p>
        </p:txBody>
      </p:sp>
    </p:spTree>
    <p:extLst>
      <p:ext uri="{BB962C8B-B14F-4D97-AF65-F5344CB8AC3E}">
        <p14:creationId xmlns:p14="http://schemas.microsoft.com/office/powerpoint/2010/main" val="1382203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4B30-CF10-47CA-BE49-25EA42B915B5}"/>
              </a:ext>
            </a:extLst>
          </p:cNvPr>
          <p:cNvSpPr>
            <a:spLocks noGrp="1"/>
          </p:cNvSpPr>
          <p:nvPr>
            <p:ph type="ctrTitle"/>
          </p:nvPr>
        </p:nvSpPr>
        <p:spPr>
          <a:xfrm>
            <a:off x="638882" y="738791"/>
            <a:ext cx="3571810" cy="2918809"/>
          </a:xfrm>
        </p:spPr>
        <p:txBody>
          <a:bodyPr>
            <a:normAutofit/>
          </a:bodyPr>
          <a:lstStyle/>
          <a:p>
            <a:pPr algn="l"/>
            <a:r>
              <a:rPr lang="en-US" sz="4800" dirty="0">
                <a:solidFill>
                  <a:schemeClr val="accent2">
                    <a:lumMod val="50000"/>
                  </a:schemeClr>
                </a:solidFill>
                <a:latin typeface="Arial"/>
                <a:cs typeface="Arial"/>
              </a:rPr>
              <a:t>Student proud week</a:t>
            </a:r>
          </a:p>
        </p:txBody>
      </p:sp>
      <p:sp>
        <p:nvSpPr>
          <p:cNvPr id="3" name="Subtitle 2">
            <a:extLst>
              <a:ext uri="{FF2B5EF4-FFF2-40B4-BE49-F238E27FC236}">
                <a16:creationId xmlns:a16="http://schemas.microsoft.com/office/drawing/2014/main" id="{C03152F4-DF9A-4705-A886-E902AF151F0F}"/>
              </a:ext>
            </a:extLst>
          </p:cNvPr>
          <p:cNvSpPr>
            <a:spLocks noGrp="1"/>
          </p:cNvSpPr>
          <p:nvPr>
            <p:ph type="subTitle" idx="1"/>
          </p:nvPr>
        </p:nvSpPr>
        <p:spPr>
          <a:xfrm>
            <a:off x="638882" y="4407157"/>
            <a:ext cx="3662076" cy="636791"/>
          </a:xfrm>
        </p:spPr>
        <p:txBody>
          <a:bodyPr lIns="91440" tIns="45720" rIns="91440" bIns="45720" anchor="t">
            <a:normAutofit/>
          </a:bodyPr>
          <a:lstStyle/>
          <a:p>
            <a:pPr algn="l">
              <a:lnSpc>
                <a:spcPct val="110000"/>
              </a:lnSpc>
            </a:pPr>
            <a:r>
              <a:rPr lang="en-US" sz="2800" b="1" dirty="0">
                <a:solidFill>
                  <a:schemeClr val="tx1"/>
                </a:solidFill>
                <a:latin typeface="Arial"/>
                <a:cs typeface="Arial"/>
              </a:rPr>
              <a:t>April 13 – 17, 2026</a:t>
            </a:r>
          </a:p>
        </p:txBody>
      </p:sp>
      <p:pic>
        <p:nvPicPr>
          <p:cNvPr id="6" name="Picture 5">
            <a:extLst>
              <a:ext uri="{FF2B5EF4-FFF2-40B4-BE49-F238E27FC236}">
                <a16:creationId xmlns:a16="http://schemas.microsoft.com/office/drawing/2014/main" id="{387E8C9E-53FF-B927-37BC-39E180D1AFEF}"/>
              </a:ext>
            </a:extLst>
          </p:cNvPr>
          <p:cNvPicPr>
            <a:picLocks noChangeAspect="1"/>
          </p:cNvPicPr>
          <p:nvPr/>
        </p:nvPicPr>
        <p:blipFill>
          <a:blip r:embed="rId3"/>
          <a:stretch>
            <a:fillRect/>
          </a:stretch>
        </p:blipFill>
        <p:spPr>
          <a:xfrm>
            <a:off x="8219768" y="1078017"/>
            <a:ext cx="3185651" cy="5014702"/>
          </a:xfrm>
          <a:prstGeom prst="rect">
            <a:avLst/>
          </a:prstGeom>
        </p:spPr>
      </p:pic>
      <p:pic>
        <p:nvPicPr>
          <p:cNvPr id="5" name="Picture 4" descr="A person jumping in the air&#10;&#10;AI-generated content may be incorrect.">
            <a:extLst>
              <a:ext uri="{FF2B5EF4-FFF2-40B4-BE49-F238E27FC236}">
                <a16:creationId xmlns:a16="http://schemas.microsoft.com/office/drawing/2014/main" id="{3AB2A31A-9248-8840-FD2F-404030220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3781" y="1078017"/>
            <a:ext cx="2685437" cy="3356796"/>
          </a:xfrm>
          <a:prstGeom prst="rect">
            <a:avLst/>
          </a:prstGeom>
        </p:spPr>
      </p:pic>
      <p:sp>
        <p:nvSpPr>
          <p:cNvPr id="7" name="TextBox 6">
            <a:extLst>
              <a:ext uri="{FF2B5EF4-FFF2-40B4-BE49-F238E27FC236}">
                <a16:creationId xmlns:a16="http://schemas.microsoft.com/office/drawing/2014/main" id="{166D524E-9B7D-5A8C-CFDD-092485CA63AF}"/>
              </a:ext>
            </a:extLst>
          </p:cNvPr>
          <p:cNvSpPr txBox="1"/>
          <p:nvPr/>
        </p:nvSpPr>
        <p:spPr>
          <a:xfrm>
            <a:off x="4976353" y="4833224"/>
            <a:ext cx="2762865" cy="923330"/>
          </a:xfrm>
          <a:prstGeom prst="rect">
            <a:avLst/>
          </a:prstGeom>
          <a:noFill/>
        </p:spPr>
        <p:txBody>
          <a:bodyPr wrap="square" rtlCol="0">
            <a:spAutoFit/>
          </a:bodyPr>
          <a:lstStyle/>
          <a:p>
            <a:r>
              <a:rPr lang="en-US" dirty="0">
                <a:ea typeface="Calibri" panose="020F0502020204030204"/>
                <a:cs typeface="Arial"/>
              </a:rPr>
              <a:t>Participate on Instagram. Follow us: </a:t>
            </a:r>
            <a:r>
              <a:rPr lang="en-US" b="1" dirty="0">
                <a:ea typeface="Calibri" panose="020F0502020204030204"/>
                <a:cs typeface="Arial"/>
              </a:rPr>
              <a:t>@yourADHA</a:t>
            </a:r>
          </a:p>
          <a:p>
            <a:endParaRPr lang="en-US" dirty="0"/>
          </a:p>
        </p:txBody>
      </p:sp>
    </p:spTree>
    <p:extLst>
      <p:ext uri="{BB962C8B-B14F-4D97-AF65-F5344CB8AC3E}">
        <p14:creationId xmlns:p14="http://schemas.microsoft.com/office/powerpoint/2010/main" val="3902330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804672" y="2247614"/>
            <a:ext cx="4253411" cy="2580417"/>
          </a:xfrm>
        </p:spPr>
        <p:txBody>
          <a:bodyPr lIns="91440" tIns="45720" rIns="91440" bIns="45720" anchor="t">
            <a:normAutofit lnSpcReduction="10000"/>
          </a:bodyPr>
          <a:lstStyle/>
          <a:p>
            <a:pPr marL="342900" indent="-342900" defTabSz="457200">
              <a:spcAft>
                <a:spcPts val="600"/>
              </a:spcAft>
              <a:buClr>
                <a:srgbClr val="3E2C70"/>
              </a:buClr>
              <a:buFont typeface="Arial" panose="020B0604020202020204" pitchFamily="34" charset="0"/>
              <a:buChar char="•"/>
            </a:pPr>
            <a:r>
              <a:rPr lang="en-US" sz="1800"/>
              <a:t>Be part of a dental hygiene program</a:t>
            </a:r>
          </a:p>
          <a:p>
            <a:pPr marL="342900" indent="-342900" defTabSz="457200">
              <a:spcAft>
                <a:spcPts val="600"/>
              </a:spcAft>
              <a:buClr>
                <a:srgbClr val="3E2C70"/>
              </a:buClr>
              <a:buFont typeface="Arial" panose="020B0604020202020204" pitchFamily="34" charset="0"/>
              <a:buChar char="•"/>
            </a:pPr>
            <a:r>
              <a:rPr lang="en-US" sz="1800"/>
              <a:t>Have a student leader who is a member of ADHA</a:t>
            </a:r>
          </a:p>
          <a:p>
            <a:pPr marL="342900" indent="-342900" defTabSz="457200">
              <a:spcAft>
                <a:spcPts val="600"/>
              </a:spcAft>
              <a:buClr>
                <a:srgbClr val="3E2C70"/>
              </a:buClr>
              <a:buFont typeface="Arial" panose="020B0604020202020204" pitchFamily="34" charset="0"/>
              <a:buChar char="•"/>
            </a:pPr>
            <a:r>
              <a:rPr lang="en-US" sz="1800"/>
              <a:t>Have a faculty member student advisor</a:t>
            </a:r>
          </a:p>
          <a:p>
            <a:pPr marL="342900" indent="-342900" defTabSz="457200">
              <a:spcAft>
                <a:spcPts val="600"/>
              </a:spcAft>
              <a:buClr>
                <a:srgbClr val="3E2C70"/>
              </a:buClr>
              <a:buFont typeface="Arial" panose="020B0604020202020204" pitchFamily="34" charset="0"/>
              <a:buChar char="•"/>
            </a:pPr>
            <a:r>
              <a:rPr lang="en-US" sz="1800"/>
              <a:t>Maintain at least 10 active ADHA student members at all times</a:t>
            </a:r>
          </a:p>
        </p:txBody>
      </p:sp>
      <p:sp>
        <p:nvSpPr>
          <p:cNvPr id="6" name="TextBox 5">
            <a:extLst>
              <a:ext uri="{FF2B5EF4-FFF2-40B4-BE49-F238E27FC236}">
                <a16:creationId xmlns:a16="http://schemas.microsoft.com/office/drawing/2014/main" id="{D668E999-4E2E-402D-9F09-FC81007B329D}"/>
              </a:ext>
            </a:extLst>
          </p:cNvPr>
          <p:cNvSpPr txBox="1"/>
          <p:nvPr/>
        </p:nvSpPr>
        <p:spPr>
          <a:xfrm>
            <a:off x="6035316" y="1710546"/>
            <a:ext cx="4486382" cy="461665"/>
          </a:xfrm>
          <a:prstGeom prst="rect">
            <a:avLst/>
          </a:prstGeom>
          <a:noFill/>
        </p:spPr>
        <p:txBody>
          <a:bodyPr wrap="square" rtlCol="0">
            <a:spAutoFit/>
          </a:bodyPr>
          <a:lstStyle/>
          <a:p>
            <a:r>
              <a:rPr lang="en-US" sz="2400">
                <a:solidFill>
                  <a:schemeClr val="accent2">
                    <a:lumMod val="75000"/>
                  </a:schemeClr>
                </a:solidFill>
                <a:latin typeface="Arial" panose="020B0604020202020204" pitchFamily="34" charset="0"/>
                <a:cs typeface="Arial" panose="020B0604020202020204" pitchFamily="34" charset="0"/>
              </a:rPr>
              <a:t>BENEFITS</a:t>
            </a:r>
          </a:p>
        </p:txBody>
      </p:sp>
      <p:sp>
        <p:nvSpPr>
          <p:cNvPr id="7" name="TextBox 6">
            <a:extLst>
              <a:ext uri="{FF2B5EF4-FFF2-40B4-BE49-F238E27FC236}">
                <a16:creationId xmlns:a16="http://schemas.microsoft.com/office/drawing/2014/main" id="{57A45853-9C0E-48CB-98A3-650110F39466}"/>
              </a:ext>
            </a:extLst>
          </p:cNvPr>
          <p:cNvSpPr txBox="1"/>
          <p:nvPr/>
        </p:nvSpPr>
        <p:spPr>
          <a:xfrm>
            <a:off x="6047508" y="2245363"/>
            <a:ext cx="5647362" cy="3247043"/>
          </a:xfrm>
          <a:prstGeom prst="rect">
            <a:avLst/>
          </a:prstGeom>
          <a:noFill/>
        </p:spPr>
        <p:txBody>
          <a:bodyPr wrap="square" rtlCol="0">
            <a:spAutoFit/>
          </a:bodyPr>
          <a:lstStyle/>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Chapter featured on ADHA website </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Networking and collaboration with other chapters across the country</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Opportunities to be featured on ADHA social media channels</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Extra perks during Student Proud Week</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Chance to win $$ for your chapter by entering the fall video competition or applying for the Outstanding ADHA Student Chapter Awards</a:t>
            </a:r>
            <a:r>
              <a:rPr lang="en-US" sz="1800"/>
              <a:t>!</a:t>
            </a:r>
            <a:endParaRPr lang="en-US" sz="1800">
              <a:latin typeface="Arial" panose="020B0604020202020204" pitchFamily="34" charset="0"/>
            </a:endParaRPr>
          </a:p>
          <a:p>
            <a:pPr marL="342900" indent="-342900">
              <a:spcAft>
                <a:spcPts val="600"/>
              </a:spcAft>
              <a:buFont typeface="Arial" panose="020B0604020202020204" pitchFamily="34" charset="0"/>
              <a:buChar char="•"/>
            </a:pPr>
            <a:endParaRPr lang="en-US" sz="1800">
              <a:latin typeface="Arial" panose="020B0604020202020204" pitchFamily="34" charset="0"/>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804672" y="714792"/>
            <a:ext cx="9432925" cy="616157"/>
          </a:xfrm>
        </p:spPr>
        <p:txBody>
          <a:bodyPr/>
          <a:lstStyle/>
          <a:p>
            <a:r>
              <a:rPr lang="en-US">
                <a:solidFill>
                  <a:srgbClr val="3E2C70"/>
                </a:solidFill>
              </a:rPr>
              <a:t>Student Chapter Registration</a:t>
            </a:r>
          </a:p>
        </p:txBody>
      </p:sp>
      <p:sp>
        <p:nvSpPr>
          <p:cNvPr id="11" name="TextBox 10">
            <a:extLst>
              <a:ext uri="{FF2B5EF4-FFF2-40B4-BE49-F238E27FC236}">
                <a16:creationId xmlns:a16="http://schemas.microsoft.com/office/drawing/2014/main" id="{C8C908FF-02D3-4793-91D5-E38B6B20E121}"/>
              </a:ext>
            </a:extLst>
          </p:cNvPr>
          <p:cNvSpPr txBox="1"/>
          <p:nvPr/>
        </p:nvSpPr>
        <p:spPr>
          <a:xfrm>
            <a:off x="792480" y="1710546"/>
            <a:ext cx="4486382" cy="461665"/>
          </a:xfrm>
          <a:prstGeom prst="rect">
            <a:avLst/>
          </a:prstGeom>
          <a:noFill/>
        </p:spPr>
        <p:txBody>
          <a:bodyPr wrap="square" rtlCol="0">
            <a:spAutoFit/>
          </a:bodyPr>
          <a:lstStyle/>
          <a:p>
            <a:r>
              <a:rPr lang="en-US" sz="2400">
                <a:solidFill>
                  <a:schemeClr val="accent2">
                    <a:lumMod val="75000"/>
                  </a:schemeClr>
                </a:solidFill>
                <a:latin typeface="Arial" panose="020B0604020202020204" pitchFamily="34" charset="0"/>
                <a:cs typeface="Arial" panose="020B0604020202020204" pitchFamily="34" charset="0"/>
              </a:rPr>
              <a:t>REQUIREMENTS</a:t>
            </a:r>
          </a:p>
        </p:txBody>
      </p:sp>
      <p:sp>
        <p:nvSpPr>
          <p:cNvPr id="14" name="TextBox 13">
            <a:extLst>
              <a:ext uri="{FF2B5EF4-FFF2-40B4-BE49-F238E27FC236}">
                <a16:creationId xmlns:a16="http://schemas.microsoft.com/office/drawing/2014/main" id="{829E4651-21EE-4F62-B938-69CF04CCE90B}"/>
              </a:ext>
            </a:extLst>
          </p:cNvPr>
          <p:cNvSpPr txBox="1"/>
          <p:nvPr/>
        </p:nvSpPr>
        <p:spPr>
          <a:xfrm>
            <a:off x="871922" y="4970371"/>
            <a:ext cx="4680874" cy="830997"/>
          </a:xfrm>
          <a:prstGeom prst="rect">
            <a:avLst/>
          </a:prstGeom>
          <a:noFill/>
        </p:spPr>
        <p:txBody>
          <a:bodyPr wrap="square" lIns="91440" tIns="45720" rIns="91440" bIns="45720" rtlCol="0" anchor="t">
            <a:spAutoFit/>
          </a:bodyPr>
          <a:lstStyle/>
          <a:p>
            <a:pPr algn="ctr"/>
            <a:r>
              <a:rPr lang="en-US" sz="2400" b="1">
                <a:solidFill>
                  <a:srgbClr val="5B296D"/>
                </a:solidFill>
                <a:latin typeface="Arial"/>
                <a:cs typeface="Arial"/>
              </a:rPr>
              <a:t>Registration is open annually </a:t>
            </a:r>
            <a:endParaRPr lang="en-US" sz="2400" b="1">
              <a:solidFill>
                <a:srgbClr val="5B296D"/>
              </a:solidFill>
              <a:latin typeface="Arial" panose="020B0604020202020204" pitchFamily="34" charset="0"/>
              <a:cs typeface="Arial" panose="020B0604020202020204" pitchFamily="34" charset="0"/>
            </a:endParaRPr>
          </a:p>
          <a:p>
            <a:pPr algn="ctr"/>
            <a:r>
              <a:rPr lang="en-US" sz="2400" b="1">
                <a:solidFill>
                  <a:srgbClr val="5B296D"/>
                </a:solidFill>
                <a:latin typeface="Arial"/>
                <a:cs typeface="Arial"/>
              </a:rPr>
              <a:t>August 1 – October 1</a:t>
            </a:r>
          </a:p>
        </p:txBody>
      </p:sp>
    </p:spTree>
    <p:extLst>
      <p:ext uri="{BB962C8B-B14F-4D97-AF65-F5344CB8AC3E}">
        <p14:creationId xmlns:p14="http://schemas.microsoft.com/office/powerpoint/2010/main" val="31885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6EF178-8F09-4910-710B-093D0962B19F}"/>
              </a:ext>
            </a:extLst>
          </p:cNvPr>
          <p:cNvSpPr>
            <a:spLocks noGrp="1"/>
          </p:cNvSpPr>
          <p:nvPr>
            <p:ph type="body" sz="quarter" idx="13"/>
          </p:nvPr>
        </p:nvSpPr>
        <p:spPr>
          <a:xfrm>
            <a:off x="1028378" y="2401590"/>
            <a:ext cx="10135244" cy="2031325"/>
          </a:xfrm>
        </p:spPr>
        <p:txBody>
          <a:bodyPr/>
          <a:lstStyle/>
          <a:p>
            <a:pPr algn="ctr">
              <a:lnSpc>
                <a:spcPct val="100000"/>
              </a:lnSpc>
            </a:pPr>
            <a:r>
              <a:rPr lang="en-US" sz="6600"/>
              <a:t>We’ve got you covered </a:t>
            </a:r>
            <a:r>
              <a:rPr lang="en-US" sz="6600" u="sng"/>
              <a:t>after</a:t>
            </a:r>
            <a:r>
              <a:rPr lang="en-US" sz="6600"/>
              <a:t> graduation too!</a:t>
            </a:r>
          </a:p>
        </p:txBody>
      </p:sp>
    </p:spTree>
    <p:extLst>
      <p:ext uri="{BB962C8B-B14F-4D97-AF65-F5344CB8AC3E}">
        <p14:creationId xmlns:p14="http://schemas.microsoft.com/office/powerpoint/2010/main" val="624048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768096" y="2145607"/>
            <a:ext cx="4751758" cy="3664177"/>
          </a:xfrm>
        </p:spPr>
        <p:txBody>
          <a:bodyPr lIns="91440" tIns="45720" rIns="91440" bIns="45720" anchor="t">
            <a:normAutofit/>
          </a:bodyPr>
          <a:lstStyle/>
          <a:p>
            <a:pPr rtl="0">
              <a:spcBef>
                <a:spcPts val="0"/>
              </a:spcBef>
              <a:spcAft>
                <a:spcPts val="0"/>
              </a:spcAft>
            </a:pPr>
            <a:r>
              <a:rPr lang="en-US" sz="2000" b="0" i="0" u="none" strike="noStrike" dirty="0">
                <a:solidFill>
                  <a:srgbClr val="000000"/>
                </a:solidFill>
                <a:effectLst/>
                <a:latin typeface="Arial" panose="020B0604020202020204" pitchFamily="34" charset="0"/>
              </a:rPr>
              <a:t>To celebrate your journey from student to dental hygiene professional, ADHA has created the </a:t>
            </a:r>
            <a:r>
              <a:rPr lang="en-US" sz="2000" b="1" i="0" u="none" strike="noStrike" dirty="0">
                <a:solidFill>
                  <a:srgbClr val="000000"/>
                </a:solidFill>
                <a:effectLst/>
                <a:latin typeface="Arial" panose="020B0604020202020204" pitchFamily="34" charset="0"/>
              </a:rPr>
              <a:t>New Professional membership</a:t>
            </a:r>
            <a:r>
              <a:rPr lang="en-US" sz="2000" b="0" i="0" u="none" strike="noStrike" dirty="0">
                <a:solidFill>
                  <a:srgbClr val="000000"/>
                </a:solidFill>
                <a:effectLst/>
                <a:latin typeface="Arial" panose="020B0604020202020204" pitchFamily="34" charset="0"/>
              </a:rPr>
              <a:t> category, just for next-generation RDHs like you.  </a:t>
            </a:r>
            <a:endParaRPr lang="en-US" sz="2000" b="0" dirty="0">
              <a:effectLst/>
            </a:endParaRPr>
          </a:p>
          <a:p>
            <a:pPr rtl="0">
              <a:spcBef>
                <a:spcPts val="0"/>
              </a:spcBef>
              <a:spcAft>
                <a:spcPts val="0"/>
              </a:spcAft>
            </a:pPr>
            <a:br>
              <a:rPr lang="en-US" sz="2000" b="0" dirty="0">
                <a:effectLst/>
              </a:rPr>
            </a:br>
            <a:r>
              <a:rPr lang="en-US" sz="2000" b="0" i="0" u="none" strike="noStrike" dirty="0">
                <a:solidFill>
                  <a:srgbClr val="000000"/>
                </a:solidFill>
                <a:effectLst/>
                <a:latin typeface="Arial" panose="020B0604020202020204" pitchFamily="34" charset="0"/>
              </a:rPr>
              <a:t>We know getting started isn’t always easy so we’re helping you</a:t>
            </a:r>
            <a:r>
              <a:rPr lang="en-US" sz="2000" b="1" i="0" u="none" strike="noStrike" dirty="0">
                <a:solidFill>
                  <a:srgbClr val="000000"/>
                </a:solidFill>
                <a:effectLst/>
                <a:latin typeface="Arial" panose="020B0604020202020204" pitchFamily="34" charset="0"/>
              </a:rPr>
              <a:t> SAVE 35%</a:t>
            </a:r>
            <a:r>
              <a:rPr lang="en-US" sz="2000" b="0" i="0" u="none" strike="noStrike" dirty="0">
                <a:solidFill>
                  <a:srgbClr val="000000"/>
                </a:solidFill>
                <a:effectLst/>
                <a:latin typeface="Arial" panose="020B0604020202020204" pitchFamily="34" charset="0"/>
              </a:rPr>
              <a:t> on member dues for the first two years of your dental hygiene career</a:t>
            </a:r>
            <a:r>
              <a:rPr lang="en-US" sz="1800" b="0" i="0" u="none" strike="noStrike" dirty="0">
                <a:solidFill>
                  <a:srgbClr val="000000"/>
                </a:solidFill>
                <a:effectLst/>
                <a:latin typeface="Arial" panose="020B0604020202020204" pitchFamily="34" charset="0"/>
              </a:rPr>
              <a:t>. </a:t>
            </a:r>
            <a:endParaRPr lang="en-US" sz="2000" dirty="0">
              <a:latin typeface="+mn-lt"/>
              <a:cs typeface="Arial"/>
            </a:endParaRPr>
          </a:p>
        </p:txBody>
      </p:sp>
      <p:sp>
        <p:nvSpPr>
          <p:cNvPr id="7" name="TextBox 6">
            <a:extLst>
              <a:ext uri="{FF2B5EF4-FFF2-40B4-BE49-F238E27FC236}">
                <a16:creationId xmlns:a16="http://schemas.microsoft.com/office/drawing/2014/main" id="{57A45853-9C0E-48CB-98A3-650110F39466}"/>
              </a:ext>
            </a:extLst>
          </p:cNvPr>
          <p:cNvSpPr txBox="1"/>
          <p:nvPr/>
        </p:nvSpPr>
        <p:spPr>
          <a:xfrm>
            <a:off x="6005452" y="2142258"/>
            <a:ext cx="5647362" cy="1938992"/>
          </a:xfrm>
          <a:prstGeom prst="rect">
            <a:avLst/>
          </a:prstGeom>
          <a:noFill/>
        </p:spPr>
        <p:txBody>
          <a:bodyPr wrap="square" lIns="91440" tIns="45720" rIns="91440" bIns="45720" rtlCol="0" anchor="t">
            <a:spAutoFit/>
          </a:bodyPr>
          <a:lstStyle/>
          <a:p>
            <a:pPr>
              <a:buClr>
                <a:srgbClr val="3E2C70"/>
              </a:buClr>
            </a:pPr>
            <a:r>
              <a:rPr lang="en-US" sz="2000" b="0" i="0" u="none" strike="noStrike" dirty="0">
                <a:solidFill>
                  <a:srgbClr val="000000"/>
                </a:solidFill>
                <a:effectLst/>
                <a:latin typeface="Arial" panose="020B0604020202020204" pitchFamily="34" charset="0"/>
              </a:rPr>
              <a:t>Don’t miss this opportunity for major savings on dues as you kick-off your career. </a:t>
            </a:r>
          </a:p>
          <a:p>
            <a:pPr>
              <a:buClr>
                <a:srgbClr val="3E2C70"/>
              </a:buClr>
            </a:pPr>
            <a:endParaRPr lang="en-US" sz="2000" dirty="0">
              <a:solidFill>
                <a:srgbClr val="000000"/>
              </a:solidFill>
              <a:latin typeface="Arial" panose="020B0604020202020204" pitchFamily="34" charset="0"/>
            </a:endParaRPr>
          </a:p>
          <a:p>
            <a:pPr>
              <a:buClr>
                <a:srgbClr val="3E2C70"/>
              </a:buClr>
            </a:pPr>
            <a:r>
              <a:rPr lang="en-US" sz="2000" b="1" i="0" u="none" strike="noStrike" dirty="0">
                <a:solidFill>
                  <a:srgbClr val="000000"/>
                </a:solidFill>
                <a:effectLst/>
                <a:latin typeface="Arial" panose="020B0604020202020204" pitchFamily="34" charset="0"/>
              </a:rPr>
              <a:t>PLUS enjoy all the amazing savings, connections and benefits that come with ADHA professional membership.</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768096" y="717398"/>
            <a:ext cx="9432925" cy="1111402"/>
          </a:xfrm>
        </p:spPr>
        <p:txBody>
          <a:bodyPr>
            <a:normAutofit/>
          </a:bodyPr>
          <a:lstStyle/>
          <a:p>
            <a:r>
              <a:rPr lang="en-US" dirty="0">
                <a:solidFill>
                  <a:srgbClr val="3E2C70"/>
                </a:solidFill>
              </a:rPr>
              <a:t>New! New Professional Membership </a:t>
            </a:r>
          </a:p>
          <a:p>
            <a:r>
              <a:rPr lang="en-US" sz="2400" b="1" dirty="0">
                <a:solidFill>
                  <a:srgbClr val="DB3A73"/>
                </a:solidFill>
                <a:latin typeface="Arial"/>
                <a:cs typeface="Arial"/>
              </a:rPr>
              <a:t>35% off Professional Dues for 2 years!</a:t>
            </a:r>
          </a:p>
          <a:p>
            <a:endParaRPr lang="en-US" dirty="0">
              <a:solidFill>
                <a:srgbClr val="3E2C70"/>
              </a:solidFill>
            </a:endParaRPr>
          </a:p>
        </p:txBody>
      </p:sp>
    </p:spTree>
    <p:extLst>
      <p:ext uri="{BB962C8B-B14F-4D97-AF65-F5344CB8AC3E}">
        <p14:creationId xmlns:p14="http://schemas.microsoft.com/office/powerpoint/2010/main" val="2041914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768096" y="2145608"/>
            <a:ext cx="4253411" cy="3116044"/>
          </a:xfrm>
        </p:spPr>
        <p:txBody>
          <a:bodyPr lIns="91440" tIns="45720" rIns="91440" bIns="45720" anchor="t">
            <a:normAutofit/>
          </a:bodyPr>
          <a:lstStyle/>
          <a:p>
            <a:pPr marL="285750" indent="-285750">
              <a:buClr>
                <a:srgbClr val="3E2C70"/>
              </a:buClr>
              <a:buFont typeface="Arial" panose="020B0604020202020204" pitchFamily="34" charset="0"/>
              <a:buChar char="•"/>
            </a:pPr>
            <a:r>
              <a:rPr lang="en-US" sz="2000">
                <a:latin typeface="+mn-lt"/>
                <a:cs typeface="+mn-cs"/>
              </a:rPr>
              <a:t>After you graduate, ADHA automatically gifts you with a </a:t>
            </a:r>
            <a:r>
              <a:rPr lang="en-US" sz="2000" b="1">
                <a:latin typeface="+mn-lt"/>
                <a:cs typeface="+mn-cs"/>
              </a:rPr>
              <a:t>FREE trial professional membership*</a:t>
            </a:r>
            <a:r>
              <a:rPr lang="en-US" sz="2000">
                <a:latin typeface="+mn-lt"/>
                <a:cs typeface="+mn-cs"/>
              </a:rPr>
              <a:t>. </a:t>
            </a:r>
          </a:p>
          <a:p>
            <a:pPr marL="285750" indent="-285750">
              <a:buClr>
                <a:srgbClr val="3E2C70"/>
              </a:buClr>
              <a:buFont typeface="Arial" panose="020B0604020202020204" pitchFamily="34" charset="0"/>
              <a:buChar char="•"/>
            </a:pPr>
            <a:r>
              <a:rPr lang="en-US" sz="2000">
                <a:latin typeface="+mn-lt"/>
                <a:cs typeface="+mn-cs"/>
              </a:rPr>
              <a:t>Just be sure to keep your graduation date current on your member profile and update your email and address upon graduation!</a:t>
            </a:r>
            <a:endParaRPr lang="en-US" sz="2000">
              <a:latin typeface="+mn-lt"/>
              <a:cs typeface="Arial"/>
            </a:endParaRPr>
          </a:p>
        </p:txBody>
      </p:sp>
      <p:sp>
        <p:nvSpPr>
          <p:cNvPr id="6" name="TextBox 5">
            <a:extLst>
              <a:ext uri="{FF2B5EF4-FFF2-40B4-BE49-F238E27FC236}">
                <a16:creationId xmlns:a16="http://schemas.microsoft.com/office/drawing/2014/main" id="{D668E999-4E2E-402D-9F09-FC81007B329D}"/>
              </a:ext>
            </a:extLst>
          </p:cNvPr>
          <p:cNvSpPr txBox="1"/>
          <p:nvPr/>
        </p:nvSpPr>
        <p:spPr>
          <a:xfrm>
            <a:off x="6005452" y="1646554"/>
            <a:ext cx="4486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Hu-Friedy &amp; quip Gifts</a:t>
            </a:r>
          </a:p>
        </p:txBody>
      </p:sp>
      <p:sp>
        <p:nvSpPr>
          <p:cNvPr id="7" name="TextBox 6">
            <a:extLst>
              <a:ext uri="{FF2B5EF4-FFF2-40B4-BE49-F238E27FC236}">
                <a16:creationId xmlns:a16="http://schemas.microsoft.com/office/drawing/2014/main" id="{57A45853-9C0E-48CB-98A3-650110F39466}"/>
              </a:ext>
            </a:extLst>
          </p:cNvPr>
          <p:cNvSpPr txBox="1"/>
          <p:nvPr/>
        </p:nvSpPr>
        <p:spPr>
          <a:xfrm>
            <a:off x="6005452" y="2142258"/>
            <a:ext cx="5647362" cy="2523768"/>
          </a:xfrm>
          <a:prstGeom prst="rect">
            <a:avLst/>
          </a:prstGeom>
          <a:noFill/>
        </p:spPr>
        <p:txBody>
          <a:bodyPr wrap="square" lIns="91440" tIns="45720" rIns="91440" bIns="45720" rtlCol="0" anchor="t">
            <a:spAutoFit/>
          </a:bodyPr>
          <a:lstStyle/>
          <a:p>
            <a:pPr marL="285750" indent="-285750">
              <a:buClr>
                <a:srgbClr val="3E2C70"/>
              </a:buClr>
              <a:buFont typeface="Arial" panose="020B0604020202020204" pitchFamily="34" charset="0"/>
              <a:buChar char="•"/>
            </a:pPr>
            <a:r>
              <a:rPr lang="en-US" sz="2000" dirty="0"/>
              <a:t>Sign up with your correct mailing address and receive free gifts from Hu-Friedy &amp; quip. 2026 grads are receiving a custom mirror handle and a rev 360 oscillating toothbrush!</a:t>
            </a:r>
          </a:p>
          <a:p>
            <a:pPr marL="285750" indent="-285750">
              <a:buClr>
                <a:srgbClr val="3E2C70"/>
              </a:buClr>
              <a:buFont typeface="Arial" panose="020B0604020202020204" pitchFamily="34" charset="0"/>
              <a:buChar char="•"/>
            </a:pPr>
            <a:endParaRPr lang="en-US" sz="2000" dirty="0"/>
          </a:p>
          <a:p>
            <a:pPr marL="285750" indent="-285750">
              <a:buClr>
                <a:srgbClr val="3E2C70"/>
              </a:buClr>
              <a:buFont typeface="Arial" panose="020B0604020202020204" pitchFamily="34" charset="0"/>
              <a:buChar char="•"/>
            </a:pPr>
            <a:r>
              <a:rPr lang="en-US" sz="2000" dirty="0"/>
              <a:t>Keep an eye on your email for alerts when to sign up in the spring!</a:t>
            </a:r>
            <a:endParaRPr lang="en-US" sz="2000" dirty="0">
              <a:ea typeface="Verdana"/>
            </a:endParaRPr>
          </a:p>
          <a:p>
            <a:pPr marL="342900" marR="0" lvl="0" indent="-342900" algn="l" defTabSz="914400" rtl="0" eaLnBrk="1" fontAlgn="auto" latinLnBrk="0" hangingPunct="1">
              <a:lnSpc>
                <a:spcPct val="100000"/>
              </a:lnSpc>
              <a:spcBef>
                <a:spcPts val="0"/>
              </a:spcBef>
              <a:spcAft>
                <a:spcPts val="600"/>
              </a:spcAft>
              <a:buClr>
                <a:srgbClr val="3E2C70"/>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768096" y="717398"/>
            <a:ext cx="9432925" cy="616157"/>
          </a:xfrm>
        </p:spPr>
        <p:txBody>
          <a:bodyPr/>
          <a:lstStyle/>
          <a:p>
            <a:r>
              <a:rPr lang="en-US">
                <a:solidFill>
                  <a:srgbClr val="3E2C70"/>
                </a:solidFill>
              </a:rPr>
              <a:t>Graduation Gifts for Student Members</a:t>
            </a:r>
          </a:p>
        </p:txBody>
      </p:sp>
      <p:sp>
        <p:nvSpPr>
          <p:cNvPr id="11" name="TextBox 10">
            <a:extLst>
              <a:ext uri="{FF2B5EF4-FFF2-40B4-BE49-F238E27FC236}">
                <a16:creationId xmlns:a16="http://schemas.microsoft.com/office/drawing/2014/main" id="{C8C908FF-02D3-4793-91D5-E38B6B20E121}"/>
              </a:ext>
            </a:extLst>
          </p:cNvPr>
          <p:cNvSpPr txBox="1"/>
          <p:nvPr/>
        </p:nvSpPr>
        <p:spPr>
          <a:xfrm>
            <a:off x="768096" y="1596348"/>
            <a:ext cx="4486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6 months free membership!</a:t>
            </a:r>
          </a:p>
        </p:txBody>
      </p:sp>
      <p:sp>
        <p:nvSpPr>
          <p:cNvPr id="8" name="TextBox 7">
            <a:extLst>
              <a:ext uri="{FF2B5EF4-FFF2-40B4-BE49-F238E27FC236}">
                <a16:creationId xmlns:a16="http://schemas.microsoft.com/office/drawing/2014/main" id="{9651D4DD-5CA3-9B4C-8D00-A9DE48607B45}"/>
              </a:ext>
            </a:extLst>
          </p:cNvPr>
          <p:cNvSpPr txBox="1"/>
          <p:nvPr/>
        </p:nvSpPr>
        <p:spPr>
          <a:xfrm>
            <a:off x="6096000" y="4700065"/>
            <a:ext cx="3265935" cy="461665"/>
          </a:xfrm>
          <a:prstGeom prst="rect">
            <a:avLst/>
          </a:prstGeom>
          <a:noFill/>
        </p:spPr>
        <p:txBody>
          <a:bodyPr wrap="square" lIns="91440" tIns="45720" rIns="91440" bIns="45720" anchor="t">
            <a:spAutoFit/>
          </a:bodyPr>
          <a:lstStyle/>
          <a:p>
            <a:r>
              <a:rPr lang="en-US" sz="1200" dirty="0"/>
              <a:t>*Must be an ADHA student member upon graduation to receive these gifts.</a:t>
            </a:r>
          </a:p>
        </p:txBody>
      </p:sp>
    </p:spTree>
    <p:extLst>
      <p:ext uri="{BB962C8B-B14F-4D97-AF65-F5344CB8AC3E}">
        <p14:creationId xmlns:p14="http://schemas.microsoft.com/office/powerpoint/2010/main" val="1366084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38491A-2F14-5B46-9CCE-F025BD813D17}"/>
              </a:ext>
            </a:extLst>
          </p:cNvPr>
          <p:cNvSpPr txBox="1"/>
          <p:nvPr/>
        </p:nvSpPr>
        <p:spPr>
          <a:xfrm>
            <a:off x="582387" y="620558"/>
            <a:ext cx="10831522" cy="707886"/>
          </a:xfrm>
          <a:prstGeom prst="rect">
            <a:avLst/>
          </a:prstGeom>
          <a:noFill/>
        </p:spPr>
        <p:txBody>
          <a:bodyPr wrap="square" rtlCol="0">
            <a:spAutoFit/>
          </a:bodyPr>
          <a:lstStyle/>
          <a:p>
            <a:r>
              <a:rPr lang="en-US" sz="4000" b="1" dirty="0">
                <a:solidFill>
                  <a:srgbClr val="3E2C70"/>
                </a:solidFill>
                <a:latin typeface="Arial" panose="020B0604020202020204" pitchFamily="34" charset="0"/>
                <a:cs typeface="Arial" panose="020B0604020202020204" pitchFamily="34" charset="0"/>
              </a:rPr>
              <a:t>Student &amp; New</a:t>
            </a:r>
            <a:r>
              <a:rPr lang="en-US" sz="3600" b="1" dirty="0">
                <a:solidFill>
                  <a:srgbClr val="3E2C70"/>
                </a:solidFill>
                <a:latin typeface="Arial" panose="020B0604020202020204" pitchFamily="34" charset="0"/>
              </a:rPr>
              <a:t> </a:t>
            </a:r>
            <a:r>
              <a:rPr lang="en-US" sz="4000" b="1" dirty="0">
                <a:solidFill>
                  <a:srgbClr val="3E2C70"/>
                </a:solidFill>
                <a:latin typeface="Arial" panose="020B0604020202020204" pitchFamily="34" charset="0"/>
                <a:cs typeface="Arial" panose="020B0604020202020204" pitchFamily="34" charset="0"/>
              </a:rPr>
              <a:t>Professional</a:t>
            </a:r>
            <a:r>
              <a:rPr lang="en-US" sz="3600" b="1" dirty="0">
                <a:solidFill>
                  <a:srgbClr val="3E2C70"/>
                </a:solidFill>
                <a:latin typeface="Arial" panose="020B0604020202020204" pitchFamily="34" charset="0"/>
              </a:rPr>
              <a:t> </a:t>
            </a:r>
            <a:r>
              <a:rPr lang="en-US" sz="4000" b="1" dirty="0">
                <a:solidFill>
                  <a:srgbClr val="3E2C70"/>
                </a:solidFill>
                <a:latin typeface="Arial" panose="020B0604020202020204" pitchFamily="34" charset="0"/>
                <a:cs typeface="Arial" panose="020B0604020202020204" pitchFamily="34" charset="0"/>
              </a:rPr>
              <a:t>Resources</a:t>
            </a:r>
          </a:p>
        </p:txBody>
      </p:sp>
      <p:sp>
        <p:nvSpPr>
          <p:cNvPr id="8" name="Text Placeholder 1">
            <a:extLst>
              <a:ext uri="{FF2B5EF4-FFF2-40B4-BE49-F238E27FC236}">
                <a16:creationId xmlns:a16="http://schemas.microsoft.com/office/drawing/2014/main" id="{DDB35ED2-E242-4B9B-806D-5FD58668F826}"/>
              </a:ext>
            </a:extLst>
          </p:cNvPr>
          <p:cNvSpPr txBox="1">
            <a:spLocks/>
          </p:cNvSpPr>
          <p:nvPr/>
        </p:nvSpPr>
        <p:spPr>
          <a:xfrm>
            <a:off x="293824" y="1956425"/>
            <a:ext cx="2851357" cy="53911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3E2C70"/>
                </a:solidFill>
                <a:latin typeface="Arial" panose="020B0604020202020204" pitchFamily="34" charset="0"/>
                <a:cs typeface="Arial" panose="020B0604020202020204" pitchFamily="34" charset="0"/>
              </a:rPr>
              <a:t>My DH Life</a:t>
            </a:r>
          </a:p>
        </p:txBody>
      </p:sp>
      <p:pic>
        <p:nvPicPr>
          <p:cNvPr id="3" name="Picture 2" descr="A screenshot of a person's profile&#10;&#10;AI-generated content may be incorrect.">
            <a:extLst>
              <a:ext uri="{FF2B5EF4-FFF2-40B4-BE49-F238E27FC236}">
                <a16:creationId xmlns:a16="http://schemas.microsoft.com/office/drawing/2014/main" id="{C2B61AED-0FD2-D122-9239-38BCEF956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831" y="2225984"/>
            <a:ext cx="6848345" cy="2577093"/>
          </a:xfrm>
          <a:prstGeom prst="rect">
            <a:avLst/>
          </a:prstGeom>
        </p:spPr>
      </p:pic>
      <p:sp>
        <p:nvSpPr>
          <p:cNvPr id="4" name="Text Placeholder 1">
            <a:extLst>
              <a:ext uri="{FF2B5EF4-FFF2-40B4-BE49-F238E27FC236}">
                <a16:creationId xmlns:a16="http://schemas.microsoft.com/office/drawing/2014/main" id="{24713C87-3F73-BC28-3126-4D4ADB34AD5E}"/>
              </a:ext>
            </a:extLst>
          </p:cNvPr>
          <p:cNvSpPr txBox="1">
            <a:spLocks/>
          </p:cNvSpPr>
          <p:nvPr/>
        </p:nvSpPr>
        <p:spPr>
          <a:xfrm>
            <a:off x="582387" y="2226149"/>
            <a:ext cx="2851357" cy="312411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b="1" dirty="0">
              <a:solidFill>
                <a:srgbClr val="3E2C7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6C9DBEF-DD6F-0B85-CD6E-B4A0CB5EAAA8}"/>
              </a:ext>
            </a:extLst>
          </p:cNvPr>
          <p:cNvSpPr txBox="1"/>
          <p:nvPr/>
        </p:nvSpPr>
        <p:spPr>
          <a:xfrm>
            <a:off x="825910" y="2495544"/>
            <a:ext cx="3612561" cy="2585323"/>
          </a:xfrm>
          <a:prstGeom prst="rect">
            <a:avLst/>
          </a:prstGeom>
          <a:noFill/>
        </p:spPr>
        <p:txBody>
          <a:bodyPr wrap="square" rtlCol="0">
            <a:spAutoFit/>
          </a:bodyPr>
          <a:lstStyle/>
          <a:p>
            <a:r>
              <a:rPr lang="en-US" dirty="0"/>
              <a:t>You’ll find helpful tools, real-world advice, and resources focused on financial planning, job hunting, professional growth and more—all in one place. With contributions from ADHA and our trusted sponsors, there’s something for everyone stepping into the profession.</a:t>
            </a:r>
          </a:p>
        </p:txBody>
      </p:sp>
    </p:spTree>
    <p:extLst>
      <p:ext uri="{BB962C8B-B14F-4D97-AF65-F5344CB8AC3E}">
        <p14:creationId xmlns:p14="http://schemas.microsoft.com/office/powerpoint/2010/main" val="3817696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8D8B74-5785-6349-98AD-D98F14BA02A4}"/>
              </a:ext>
            </a:extLst>
          </p:cNvPr>
          <p:cNvSpPr>
            <a:spLocks noGrp="1"/>
          </p:cNvSpPr>
          <p:nvPr>
            <p:ph type="body" sz="quarter" idx="13"/>
          </p:nvPr>
        </p:nvSpPr>
        <p:spPr>
          <a:xfrm>
            <a:off x="697991" y="1710709"/>
            <a:ext cx="7254996" cy="3965188"/>
          </a:xfrm>
        </p:spPr>
        <p:txBody>
          <a:bodyPr>
            <a:normAutofit/>
          </a:bodyPr>
          <a:lstStyle/>
          <a:p>
            <a:r>
              <a:rPr lang="en-US"/>
              <a:t>A comprehensive solution that combines high-quality continuing education and CE tracking all in one place. Target the classes you want. Stay current on trending topics.</a:t>
            </a:r>
          </a:p>
          <a:p>
            <a:endParaRPr lang="en-US"/>
          </a:p>
          <a:p>
            <a:r>
              <a:rPr lang="en-US"/>
              <a:t>Plus, with CE Smart Tracker managing your courses, credits, transcripts, and certificates is easy and all in one place. When it comes time for your license renewal, just download your full transcript.</a:t>
            </a:r>
          </a:p>
          <a:p>
            <a:endParaRPr lang="en-US" sz="2000">
              <a:solidFill>
                <a:schemeClr val="accent2">
                  <a:lumMod val="50000"/>
                </a:schemeClr>
              </a:solidFill>
            </a:endParaRPr>
          </a:p>
          <a:p>
            <a:endParaRPr lang="en-US" sz="2000">
              <a:solidFill>
                <a:schemeClr val="accent2">
                  <a:lumMod val="50000"/>
                </a:schemeClr>
              </a:solidFill>
            </a:endParaRPr>
          </a:p>
          <a:p>
            <a:endParaRPr lang="en-US" sz="2000">
              <a:solidFill>
                <a:schemeClr val="accent2">
                  <a:lumMod val="50000"/>
                </a:schemeClr>
              </a:solidFill>
            </a:endParaRPr>
          </a:p>
        </p:txBody>
      </p:sp>
      <p:sp>
        <p:nvSpPr>
          <p:cNvPr id="2" name="Title 1">
            <a:extLst>
              <a:ext uri="{FF2B5EF4-FFF2-40B4-BE49-F238E27FC236}">
                <a16:creationId xmlns:a16="http://schemas.microsoft.com/office/drawing/2014/main" id="{81DCBC0B-BF73-B24E-BB44-106C673D8C02}"/>
              </a:ext>
            </a:extLst>
          </p:cNvPr>
          <p:cNvSpPr>
            <a:spLocks noGrp="1"/>
          </p:cNvSpPr>
          <p:nvPr>
            <p:ph type="title"/>
          </p:nvPr>
        </p:nvSpPr>
        <p:spPr>
          <a:xfrm>
            <a:off x="697991" y="664295"/>
            <a:ext cx="10972800" cy="621792"/>
          </a:xfrm>
        </p:spPr>
        <p:txBody>
          <a:bodyPr/>
          <a:lstStyle/>
          <a:p>
            <a:r>
              <a:rPr lang="en-US"/>
              <a:t>Meet CE Smart by ADHA</a:t>
            </a:r>
          </a:p>
        </p:txBody>
      </p:sp>
      <p:pic>
        <p:nvPicPr>
          <p:cNvPr id="9" name="Picture 8" descr="Logo&#10;&#10;Description automatically generated">
            <a:extLst>
              <a:ext uri="{FF2B5EF4-FFF2-40B4-BE49-F238E27FC236}">
                <a16:creationId xmlns:a16="http://schemas.microsoft.com/office/drawing/2014/main" id="{E305D44B-9997-9CAE-F70A-210041F53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0819" y="2279903"/>
            <a:ext cx="2342980" cy="2423947"/>
          </a:xfrm>
          <a:prstGeom prst="rect">
            <a:avLst/>
          </a:prstGeom>
        </p:spPr>
      </p:pic>
    </p:spTree>
    <p:extLst>
      <p:ext uri="{BB962C8B-B14F-4D97-AF65-F5344CB8AC3E}">
        <p14:creationId xmlns:p14="http://schemas.microsoft.com/office/powerpoint/2010/main" val="3079825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C76D0-1F58-4C11-B6C6-4B837C2F5E82}"/>
              </a:ext>
            </a:extLst>
          </p:cNvPr>
          <p:cNvSpPr>
            <a:spLocks noGrp="1"/>
          </p:cNvSpPr>
          <p:nvPr>
            <p:ph type="title"/>
          </p:nvPr>
        </p:nvSpPr>
        <p:spPr>
          <a:xfrm>
            <a:off x="526664" y="833200"/>
            <a:ext cx="2907586" cy="4795408"/>
          </a:xfrm>
        </p:spPr>
        <p:txBody>
          <a:bodyPr vert="horz" lIns="91440" tIns="45720" rIns="91440" bIns="45720" rtlCol="0" anchor="ctr">
            <a:normAutofit/>
          </a:bodyPr>
          <a:lstStyle/>
          <a:p>
            <a:pPr algn="l">
              <a:lnSpc>
                <a:spcPct val="90000"/>
              </a:lnSpc>
            </a:pPr>
            <a:r>
              <a:rPr lang="en-US" sz="3200" b="1">
                <a:solidFill>
                  <a:schemeClr val="accent2">
                    <a:lumMod val="50000"/>
                  </a:schemeClr>
                </a:solidFill>
                <a:latin typeface="Arial" panose="020B0604020202020204" pitchFamily="34" charset="0"/>
                <a:cs typeface="Arial" panose="020B0604020202020204" pitchFamily="34" charset="0"/>
              </a:rPr>
              <a:t>We asked:</a:t>
            </a:r>
            <a:r>
              <a:rPr lang="en-US" sz="3600" b="1">
                <a:solidFill>
                  <a:schemeClr val="accent2">
                    <a:lumMod val="50000"/>
                  </a:schemeClr>
                </a:solidFill>
                <a:latin typeface="Arial" panose="020B0604020202020204" pitchFamily="34" charset="0"/>
                <a:cs typeface="Arial" panose="020B0604020202020204" pitchFamily="34" charset="0"/>
              </a:rPr>
              <a:t> </a:t>
            </a:r>
            <a:br>
              <a:rPr lang="en-US" sz="3600" b="1">
                <a:solidFill>
                  <a:schemeClr val="accent2">
                    <a:lumMod val="50000"/>
                  </a:schemeClr>
                </a:solidFill>
                <a:latin typeface="Arial" panose="020B0604020202020204" pitchFamily="34" charset="0"/>
                <a:cs typeface="Arial" panose="020B0604020202020204" pitchFamily="34" charset="0"/>
              </a:rPr>
            </a:br>
            <a:br>
              <a:rPr lang="en-US" sz="3600" b="1">
                <a:solidFill>
                  <a:schemeClr val="accent2">
                    <a:lumMod val="50000"/>
                  </a:schemeClr>
                </a:solidFill>
                <a:latin typeface="Arial" panose="020B0604020202020204" pitchFamily="34" charset="0"/>
                <a:cs typeface="Arial" panose="020B0604020202020204" pitchFamily="34" charset="0"/>
              </a:rPr>
            </a:br>
            <a:r>
              <a:rPr lang="en-US" sz="3200" b="1" i="1">
                <a:solidFill>
                  <a:schemeClr val="accent2">
                    <a:lumMod val="50000"/>
                  </a:schemeClr>
                </a:solidFill>
                <a:latin typeface="Arial" panose="020B0604020202020204" pitchFamily="34" charset="0"/>
                <a:cs typeface="Arial" panose="020B0604020202020204" pitchFamily="34" charset="0"/>
              </a:rPr>
              <a:t>What would you tell your younger self? </a:t>
            </a:r>
            <a:endParaRPr lang="en-US" sz="3600" b="1" i="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15" name="Content Placeholder 5">
            <a:extLst>
              <a:ext uri="{FF2B5EF4-FFF2-40B4-BE49-F238E27FC236}">
                <a16:creationId xmlns:a16="http://schemas.microsoft.com/office/drawing/2014/main" id="{CE35C214-C4AD-4495-A4B3-20AA8C7478A3}"/>
              </a:ext>
            </a:extLst>
          </p:cNvPr>
          <p:cNvGraphicFramePr>
            <a:graphicFrameLocks noGrp="1"/>
          </p:cNvGraphicFramePr>
          <p:nvPr>
            <p:ph sz="quarter" idx="14"/>
            <p:extLst>
              <p:ext uri="{D42A27DB-BD31-4B8C-83A1-F6EECF244321}">
                <p14:modId xmlns:p14="http://schemas.microsoft.com/office/powerpoint/2010/main" val="3406740297"/>
              </p:ext>
            </p:extLst>
          </p:nvPr>
        </p:nvGraphicFramePr>
        <p:xfrm>
          <a:off x="4598399" y="546255"/>
          <a:ext cx="6446320" cy="5765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2003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23B457-EA8F-46E3-9FFB-5D78EA2CCE22}"/>
              </a:ext>
            </a:extLst>
          </p:cNvPr>
          <p:cNvSpPr>
            <a:spLocks noGrp="1"/>
          </p:cNvSpPr>
          <p:nvPr>
            <p:ph type="title"/>
          </p:nvPr>
        </p:nvSpPr>
        <p:spPr>
          <a:xfrm>
            <a:off x="636849" y="1853184"/>
            <a:ext cx="4223652" cy="2834640"/>
          </a:xfrm>
        </p:spPr>
        <p:txBody>
          <a:bodyPr vert="horz" lIns="91440" tIns="45720" rIns="91440" bIns="45720" rtlCol="0" anchor="b">
            <a:noAutofit/>
          </a:bodyPr>
          <a:lstStyle/>
          <a:p>
            <a:pPr>
              <a:lnSpc>
                <a:spcPct val="80000"/>
              </a:lnSpc>
            </a:pPr>
            <a:r>
              <a:rPr lang="en-US">
                <a:latin typeface="Arial"/>
                <a:cs typeface="Arial"/>
              </a:rPr>
              <a:t>You’ve got this!</a:t>
            </a:r>
            <a:r>
              <a:rPr lang="en-US" sz="4200">
                <a:latin typeface="Arial"/>
                <a:cs typeface="Arial"/>
              </a:rPr>
              <a:t> </a:t>
            </a:r>
            <a:br>
              <a:rPr lang="en-US" sz="4400"/>
            </a:br>
            <a:br>
              <a:rPr lang="en-US"/>
            </a:br>
            <a:r>
              <a:rPr lang="en-US">
                <a:latin typeface="Arial"/>
                <a:cs typeface="Arial"/>
              </a:rPr>
              <a:t>And we’ve got you.</a:t>
            </a:r>
          </a:p>
        </p:txBody>
      </p:sp>
      <p:pic>
        <p:nvPicPr>
          <p:cNvPr id="5" name="Picture 4" descr="A group of women posing for a photo&#10;&#10;Description automatically generated">
            <a:extLst>
              <a:ext uri="{FF2B5EF4-FFF2-40B4-BE49-F238E27FC236}">
                <a16:creationId xmlns:a16="http://schemas.microsoft.com/office/drawing/2014/main" id="{E6054D68-58C3-7CFC-31D9-D0F96D835AFF}"/>
              </a:ext>
            </a:extLst>
          </p:cNvPr>
          <p:cNvPicPr>
            <a:picLocks noChangeAspect="1"/>
          </p:cNvPicPr>
          <p:nvPr/>
        </p:nvPicPr>
        <p:blipFill rotWithShape="1">
          <a:blip r:embed="rId2">
            <a:extLst>
              <a:ext uri="{28A0092B-C50C-407E-A947-70E740481C1C}">
                <a14:useLocalDpi xmlns:a14="http://schemas.microsoft.com/office/drawing/2010/main" val="0"/>
              </a:ext>
            </a:extLst>
          </a:blip>
          <a:srcRect l="2976" t="8503" r="4084" b="7799"/>
          <a:stretch/>
        </p:blipFill>
        <p:spPr>
          <a:xfrm>
            <a:off x="4986528" y="1743457"/>
            <a:ext cx="6437376" cy="38648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itle 3">
            <a:extLst>
              <a:ext uri="{FF2B5EF4-FFF2-40B4-BE49-F238E27FC236}">
                <a16:creationId xmlns:a16="http://schemas.microsoft.com/office/drawing/2014/main" id="{8305148B-09F5-512D-A28C-895CB9516B95}"/>
              </a:ext>
            </a:extLst>
          </p:cNvPr>
          <p:cNvSpPr txBox="1">
            <a:spLocks/>
          </p:cNvSpPr>
          <p:nvPr/>
        </p:nvSpPr>
        <p:spPr>
          <a:xfrm>
            <a:off x="636849" y="664295"/>
            <a:ext cx="9545460" cy="686528"/>
          </a:xfrm>
          <a:prstGeom prst="rect">
            <a:avLst/>
          </a:prstGeom>
        </p:spPr>
        <p:txBody>
          <a:bodyPr vert="horz" lIns="91440" tIns="45720" rIns="91440" bIns="45720" rtlCol="0" anchor="b" anchorCtr="0">
            <a:noAutofit/>
          </a:bodyPr>
          <a:lst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a:lstStyle>
          <a:p>
            <a:r>
              <a:rPr lang="en-US" sz="4800"/>
              <a:t>Welcome to the ADHA family! </a:t>
            </a:r>
          </a:p>
        </p:txBody>
      </p:sp>
    </p:spTree>
    <p:extLst>
      <p:ext uri="{BB962C8B-B14F-4D97-AF65-F5344CB8AC3E}">
        <p14:creationId xmlns:p14="http://schemas.microsoft.com/office/powerpoint/2010/main" val="2741746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A84F23-60D7-49B6-A3D0-FE0379D270E2}"/>
              </a:ext>
            </a:extLst>
          </p:cNvPr>
          <p:cNvSpPr>
            <a:spLocks noGrp="1"/>
          </p:cNvSpPr>
          <p:nvPr>
            <p:ph type="body" sz="quarter" idx="14"/>
          </p:nvPr>
        </p:nvSpPr>
        <p:spPr>
          <a:xfrm>
            <a:off x="609600" y="1544107"/>
            <a:ext cx="7700681" cy="4249736"/>
          </a:xfrm>
        </p:spPr>
        <p:txBody>
          <a:bodyPr lIns="91440" tIns="45720" rIns="91440" bIns="45720" anchor="t">
            <a:noAutofit/>
          </a:bodyPr>
          <a:lstStyle/>
          <a:p>
            <a:pPr algn="l" rtl="0" fontAlgn="base">
              <a:lnSpc>
                <a:spcPct val="110000"/>
              </a:lnSpc>
              <a:spcBef>
                <a:spcPts val="0"/>
              </a:spcBef>
              <a:spcAft>
                <a:spcPts val="0"/>
              </a:spcAft>
            </a:pPr>
            <a:r>
              <a:rPr lang="en-US" sz="1650" b="1">
                <a:solidFill>
                  <a:srgbClr val="3E2C70"/>
                </a:solidFill>
                <a:latin typeface="Arial"/>
                <a:cs typeface="Arial"/>
              </a:rPr>
              <a:t>L</a:t>
            </a:r>
            <a:r>
              <a:rPr lang="en-US" sz="1650" b="1" i="0" u="none" strike="noStrike">
                <a:solidFill>
                  <a:srgbClr val="3E2C70"/>
                </a:solidFill>
                <a:effectLst/>
                <a:latin typeface="Arial"/>
                <a:cs typeface="Arial"/>
              </a:rPr>
              <a:t>eading voice </a:t>
            </a:r>
            <a:r>
              <a:rPr lang="en-US" sz="1650" b="0" i="0" u="none" strike="noStrike">
                <a:solidFill>
                  <a:srgbClr val="3E2C70"/>
                </a:solidFill>
                <a:effectLst/>
                <a:latin typeface="Arial"/>
                <a:cs typeface="Arial"/>
              </a:rPr>
              <a:t>in dental hygiene representing the professional interests of </a:t>
            </a:r>
            <a:r>
              <a:rPr lang="en-US" sz="1650">
                <a:solidFill>
                  <a:srgbClr val="3E2C70"/>
                </a:solidFill>
                <a:latin typeface="Arial"/>
                <a:cs typeface="Arial"/>
              </a:rPr>
              <a:t>219,000</a:t>
            </a:r>
            <a:r>
              <a:rPr lang="en-US" sz="1650" b="0" i="0" u="none" strike="noStrike">
                <a:solidFill>
                  <a:srgbClr val="3E2C70"/>
                </a:solidFill>
                <a:effectLst/>
                <a:latin typeface="Arial"/>
                <a:cs typeface="Arial"/>
              </a:rPr>
              <a:t>+ RDHs and dental hygiene students nationwide</a:t>
            </a:r>
            <a:endParaRPr lang="en-US">
              <a:latin typeface="Arial"/>
              <a:cs typeface="Arial"/>
            </a:endParaRPr>
          </a:p>
          <a:p>
            <a:pPr>
              <a:lnSpc>
                <a:spcPct val="110000"/>
              </a:lnSpc>
            </a:pPr>
            <a:r>
              <a:rPr lang="en-US" sz="1650" b="1">
                <a:solidFill>
                  <a:srgbClr val="3E2C70"/>
                </a:solidFill>
                <a:latin typeface="Arial"/>
                <a:cs typeface="Arial"/>
              </a:rPr>
              <a:t>Annual Conference </a:t>
            </a:r>
            <a:r>
              <a:rPr lang="en-US" sz="1650">
                <a:solidFill>
                  <a:srgbClr val="3E2C70"/>
                </a:solidFill>
                <a:latin typeface="Arial"/>
                <a:cs typeface="Arial"/>
              </a:rPr>
              <a:t>– dental hygiene’s largest and most respected event, offering first-rate courses, networking and profession-advancing connections</a:t>
            </a:r>
          </a:p>
          <a:p>
            <a:pPr>
              <a:lnSpc>
                <a:spcPct val="110000"/>
              </a:lnSpc>
            </a:pPr>
            <a:r>
              <a:rPr lang="en-US" sz="1650" b="1">
                <a:solidFill>
                  <a:srgbClr val="3E2C70"/>
                </a:solidFill>
                <a:latin typeface="Arial"/>
                <a:cs typeface="Arial"/>
              </a:rPr>
              <a:t>CE Smart </a:t>
            </a:r>
            <a:r>
              <a:rPr lang="en-US" sz="1650">
                <a:solidFill>
                  <a:srgbClr val="3E2C70"/>
                </a:solidFill>
                <a:latin typeface="Arial"/>
                <a:cs typeface="Arial"/>
              </a:rPr>
              <a:t>– </a:t>
            </a:r>
            <a:r>
              <a:rPr lang="en-US" sz="1650" b="0" i="0" u="none" strike="noStrike">
                <a:solidFill>
                  <a:srgbClr val="3E2C70"/>
                </a:solidFill>
                <a:effectLst/>
                <a:latin typeface="Arial"/>
                <a:cs typeface="Arial"/>
              </a:rPr>
              <a:t>industry-leading, evidence-based live &amp; on-demand education + CE tracking</a:t>
            </a:r>
          </a:p>
          <a:p>
            <a:pPr>
              <a:lnSpc>
                <a:spcPct val="110000"/>
              </a:lnSpc>
            </a:pPr>
            <a:r>
              <a:rPr lang="en-US" sz="1650" b="1">
                <a:solidFill>
                  <a:srgbClr val="3E2C70"/>
                </a:solidFill>
                <a:latin typeface="Arial"/>
                <a:cs typeface="Arial"/>
              </a:rPr>
              <a:t>Institute for Oral Health </a:t>
            </a:r>
            <a:r>
              <a:rPr lang="en-US" sz="1650">
                <a:solidFill>
                  <a:srgbClr val="3E2C70"/>
                </a:solidFill>
                <a:latin typeface="Arial"/>
                <a:cs typeface="Arial"/>
              </a:rPr>
              <a:t>– the foundation supporting scholarships and grants exclusively for dental hygienists</a:t>
            </a:r>
          </a:p>
          <a:p>
            <a:pPr>
              <a:lnSpc>
                <a:spcPct val="110000"/>
              </a:lnSpc>
            </a:pPr>
            <a:r>
              <a:rPr lang="en-US" sz="1650" b="1" i="1">
                <a:solidFill>
                  <a:srgbClr val="3E2C70"/>
                </a:solidFill>
                <a:latin typeface="Arial"/>
                <a:cs typeface="Arial"/>
              </a:rPr>
              <a:t>Journal of Dental Hygiene </a:t>
            </a:r>
            <a:r>
              <a:rPr lang="en-US" sz="1650" i="1">
                <a:solidFill>
                  <a:srgbClr val="3E2C70"/>
                </a:solidFill>
                <a:latin typeface="Arial"/>
                <a:cs typeface="Arial"/>
              </a:rPr>
              <a:t>– </a:t>
            </a:r>
            <a:r>
              <a:rPr lang="en-US" sz="1650">
                <a:solidFill>
                  <a:srgbClr val="3E2C70"/>
                </a:solidFill>
                <a:latin typeface="Arial"/>
                <a:cs typeface="Arial"/>
              </a:rPr>
              <a:t>published by ADHA, the only peer-reviewed scientific research journal for our profession</a:t>
            </a:r>
          </a:p>
          <a:p>
            <a:pPr>
              <a:lnSpc>
                <a:spcPct val="110000"/>
              </a:lnSpc>
            </a:pPr>
            <a:r>
              <a:rPr lang="en-US" sz="1650" b="1">
                <a:solidFill>
                  <a:srgbClr val="3E2C70"/>
                </a:solidFill>
                <a:latin typeface="Arial"/>
                <a:cs typeface="Arial"/>
              </a:rPr>
              <a:t>Hygienist Hub – </a:t>
            </a:r>
            <a:r>
              <a:rPr lang="en-US" sz="1650">
                <a:solidFill>
                  <a:srgbClr val="3E2C70"/>
                </a:solidFill>
                <a:latin typeface="Arial"/>
                <a:cs typeface="Arial"/>
              </a:rPr>
              <a:t>ADHA’s newest resource for clinical updates, career strategies, highlights and can’t-miss stories</a:t>
            </a:r>
            <a:endParaRPr lang="en-US" sz="1650" b="1">
              <a:solidFill>
                <a:srgbClr val="3E2C70"/>
              </a:solidFill>
            </a:endParaRPr>
          </a:p>
        </p:txBody>
      </p:sp>
      <p:pic>
        <p:nvPicPr>
          <p:cNvPr id="4" name="Picture 9">
            <a:extLst>
              <a:ext uri="{FF2B5EF4-FFF2-40B4-BE49-F238E27FC236}">
                <a16:creationId xmlns:a16="http://schemas.microsoft.com/office/drawing/2014/main" id="{40BB06AF-6860-420D-8916-06D863E38504}"/>
              </a:ext>
            </a:extLst>
          </p:cNvPr>
          <p:cNvPicPr>
            <a:picLocks noChangeAspect="1"/>
          </p:cNvPicPr>
          <p:nvPr/>
        </p:nvPicPr>
        <p:blipFill>
          <a:blip r:embed="rId2"/>
          <a:stretch>
            <a:fillRect/>
          </a:stretch>
        </p:blipFill>
        <p:spPr>
          <a:xfrm>
            <a:off x="8656892" y="799965"/>
            <a:ext cx="2971393" cy="14882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0E35CC7-A295-D8E5-F008-49967100197E}"/>
              </a:ext>
            </a:extLst>
          </p:cNvPr>
          <p:cNvPicPr>
            <a:picLocks noChangeAspect="1"/>
          </p:cNvPicPr>
          <p:nvPr/>
        </p:nvPicPr>
        <p:blipFill>
          <a:blip r:embed="rId3"/>
          <a:stretch>
            <a:fillRect/>
          </a:stretch>
        </p:blipFill>
        <p:spPr>
          <a:xfrm>
            <a:off x="8660339" y="4397700"/>
            <a:ext cx="3020083" cy="1850916"/>
          </a:xfrm>
          <a:prstGeom prst="rect">
            <a:avLst/>
          </a:prstGeom>
          <a:effectLst>
            <a:outerShdw blurRad="50800" dist="38100" dir="2700000" algn="tl" rotWithShape="0">
              <a:prstClr val="black">
                <a:alpha val="40000"/>
              </a:prstClr>
            </a:outerShdw>
          </a:effectLst>
        </p:spPr>
      </p:pic>
      <p:sp>
        <p:nvSpPr>
          <p:cNvPr id="8" name="Text Placeholder 1">
            <a:extLst>
              <a:ext uri="{FF2B5EF4-FFF2-40B4-BE49-F238E27FC236}">
                <a16:creationId xmlns:a16="http://schemas.microsoft.com/office/drawing/2014/main" id="{6725490F-57E7-2D79-2321-01BBADAADAC9}"/>
              </a:ext>
            </a:extLst>
          </p:cNvPr>
          <p:cNvSpPr txBox="1">
            <a:spLocks/>
          </p:cNvSpPr>
          <p:nvPr/>
        </p:nvSpPr>
        <p:spPr>
          <a:xfrm>
            <a:off x="609600" y="684411"/>
            <a:ext cx="7566212" cy="616157"/>
          </a:xfrm>
          <a:prstGeom prst="rect">
            <a:avLst/>
          </a:prstGeom>
        </p:spPr>
        <p:txBody>
          <a:bodyPr lIns="91440" tIns="45720" rIns="91440" bIns="45720" anchor="t">
            <a:noAutofit/>
          </a:bodyPr>
          <a:lstStyle>
            <a:lvl1pPr marL="0" indent="0" algn="l" defTabSz="914400" rtl="0" eaLnBrk="1" latinLnBrk="0" hangingPunct="1">
              <a:lnSpc>
                <a:spcPct val="100000"/>
              </a:lnSpc>
              <a:spcBef>
                <a:spcPts val="1000"/>
              </a:spcBef>
              <a:buClr>
                <a:schemeClr val="accent4"/>
              </a:buClr>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36576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2pPr>
            <a:lvl3pPr marL="54864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3pPr>
            <a:lvl4pPr marL="73152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4pPr>
            <a:lvl5pPr marL="91440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rgbClr val="3E2C70"/>
                </a:solidFill>
                <a:latin typeface="Arial"/>
                <a:cs typeface="Arial"/>
              </a:rPr>
              <a:t>ADHA At-A-Glance</a:t>
            </a:r>
          </a:p>
          <a:p>
            <a:endParaRPr lang="en-US" dirty="0"/>
          </a:p>
          <a:p>
            <a:endParaRPr lang="en-US" dirty="0"/>
          </a:p>
          <a:p>
            <a:endParaRPr lang="en-US" dirty="0"/>
          </a:p>
        </p:txBody>
      </p:sp>
      <p:pic>
        <p:nvPicPr>
          <p:cNvPr id="5" name="Picture 4" descr="A close up of a logo&#10;&#10;Description automatically generated">
            <a:extLst>
              <a:ext uri="{FF2B5EF4-FFF2-40B4-BE49-F238E27FC236}">
                <a16:creationId xmlns:a16="http://schemas.microsoft.com/office/drawing/2014/main" id="{3F1F2547-C57A-FD3E-C3E3-B65C99E6F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892" y="2661356"/>
            <a:ext cx="3174693" cy="1363237"/>
          </a:xfrm>
          <a:prstGeom prst="rect">
            <a:avLst/>
          </a:prstGeom>
        </p:spPr>
      </p:pic>
    </p:spTree>
    <p:extLst>
      <p:ext uri="{BB962C8B-B14F-4D97-AF65-F5344CB8AC3E}">
        <p14:creationId xmlns:p14="http://schemas.microsoft.com/office/powerpoint/2010/main" val="3382929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C75AFF-427B-4635-BB2C-B8F07438F727}"/>
              </a:ext>
            </a:extLst>
          </p:cNvPr>
          <p:cNvSpPr>
            <a:spLocks noGrp="1"/>
          </p:cNvSpPr>
          <p:nvPr>
            <p:ph type="body" sz="quarter" idx="15"/>
          </p:nvPr>
        </p:nvSpPr>
        <p:spPr>
          <a:xfrm>
            <a:off x="196760" y="610470"/>
            <a:ext cx="2346325" cy="2721791"/>
          </a:xfrm>
        </p:spPr>
        <p:txBody>
          <a:bodyPr>
            <a:normAutofit/>
          </a:bodyPr>
          <a:lstStyle/>
          <a:p>
            <a:pPr algn="ctr"/>
            <a:r>
              <a:rPr lang="en-US" sz="3600" b="1">
                <a:solidFill>
                  <a:schemeClr val="accent1"/>
                </a:solidFill>
              </a:rPr>
              <a:t>ADHA’s Strategic Plan</a:t>
            </a:r>
          </a:p>
          <a:p>
            <a:pPr algn="ctr"/>
            <a:r>
              <a:rPr lang="en-US" sz="3600" b="1">
                <a:solidFill>
                  <a:schemeClr val="accent1"/>
                </a:solidFill>
              </a:rPr>
              <a:t>2023-2025</a:t>
            </a:r>
          </a:p>
        </p:txBody>
      </p:sp>
      <p:graphicFrame>
        <p:nvGraphicFramePr>
          <p:cNvPr id="4" name="Table 3">
            <a:extLst>
              <a:ext uri="{FF2B5EF4-FFF2-40B4-BE49-F238E27FC236}">
                <a16:creationId xmlns:a16="http://schemas.microsoft.com/office/drawing/2014/main" id="{EF6447AB-EF80-4BE9-87E4-46956035DB28}"/>
              </a:ext>
            </a:extLst>
          </p:cNvPr>
          <p:cNvGraphicFramePr>
            <a:graphicFrameLocks noGrp="1"/>
          </p:cNvGraphicFramePr>
          <p:nvPr>
            <p:extLst>
              <p:ext uri="{D42A27DB-BD31-4B8C-83A1-F6EECF244321}">
                <p14:modId xmlns:p14="http://schemas.microsoft.com/office/powerpoint/2010/main" val="1129591997"/>
              </p:ext>
            </p:extLst>
          </p:nvPr>
        </p:nvGraphicFramePr>
        <p:xfrm>
          <a:off x="2813050" y="500742"/>
          <a:ext cx="8912224" cy="6217051"/>
        </p:xfrm>
        <a:graphic>
          <a:graphicData uri="http://schemas.openxmlformats.org/drawingml/2006/table">
            <a:tbl>
              <a:tblPr firstRow="1" firstCol="1" bandRow="1">
                <a:tableStyleId>{5C22544A-7EE6-4342-B048-85BDC9FD1C3A}</a:tableStyleId>
              </a:tblPr>
              <a:tblGrid>
                <a:gridCol w="2228056">
                  <a:extLst>
                    <a:ext uri="{9D8B030D-6E8A-4147-A177-3AD203B41FA5}">
                      <a16:colId xmlns:a16="http://schemas.microsoft.com/office/drawing/2014/main" val="4283072594"/>
                    </a:ext>
                  </a:extLst>
                </a:gridCol>
                <a:gridCol w="2228056">
                  <a:extLst>
                    <a:ext uri="{9D8B030D-6E8A-4147-A177-3AD203B41FA5}">
                      <a16:colId xmlns:a16="http://schemas.microsoft.com/office/drawing/2014/main" val="2606093235"/>
                    </a:ext>
                  </a:extLst>
                </a:gridCol>
                <a:gridCol w="2228056">
                  <a:extLst>
                    <a:ext uri="{9D8B030D-6E8A-4147-A177-3AD203B41FA5}">
                      <a16:colId xmlns:a16="http://schemas.microsoft.com/office/drawing/2014/main" val="2047212098"/>
                    </a:ext>
                  </a:extLst>
                </a:gridCol>
                <a:gridCol w="2228056">
                  <a:extLst>
                    <a:ext uri="{9D8B030D-6E8A-4147-A177-3AD203B41FA5}">
                      <a16:colId xmlns:a16="http://schemas.microsoft.com/office/drawing/2014/main" val="1897339856"/>
                    </a:ext>
                  </a:extLst>
                </a:gridCol>
              </a:tblGrid>
              <a:tr h="308366">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Mission – </a:t>
                      </a:r>
                      <a:r>
                        <a:rPr lang="en-US" sz="1400" b="0">
                          <a:solidFill>
                            <a:srgbClr val="5B296D"/>
                          </a:solidFill>
                          <a:effectLst/>
                          <a:latin typeface="Arial" panose="020B0604020202020204" pitchFamily="34" charset="0"/>
                          <a:cs typeface="Arial" panose="020B0604020202020204" pitchFamily="34" charset="0"/>
                        </a:rPr>
                        <a:t>To unite and empower dental hygienists. </a:t>
                      </a:r>
                      <a:endParaRPr lang="en-US" sz="14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63868924"/>
                  </a:ext>
                </a:extLst>
              </a:tr>
              <a:tr h="494601">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Vision – </a:t>
                      </a:r>
                      <a:r>
                        <a:rPr lang="en-US" sz="1400" b="0">
                          <a:solidFill>
                            <a:srgbClr val="5B296D"/>
                          </a:solidFill>
                          <a:effectLst/>
                          <a:latin typeface="Arial" panose="020B0604020202020204" pitchFamily="34" charset="0"/>
                          <a:cs typeface="Arial" panose="020B0604020202020204" pitchFamily="34" charset="0"/>
                        </a:rPr>
                        <a:t>Healthy people through the power of dental hygienists.</a:t>
                      </a:r>
                    </a:p>
                    <a:p>
                      <a:pPr marL="0" marR="0" algn="ctr">
                        <a:lnSpc>
                          <a:spcPct val="107000"/>
                        </a:lnSpc>
                        <a:spcBef>
                          <a:spcPts val="0"/>
                        </a:spcBef>
                        <a:spcAft>
                          <a:spcPts val="0"/>
                        </a:spcAft>
                      </a:pPr>
                      <a:endParaRPr lang="en-US" sz="14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5273543"/>
                  </a:ext>
                </a:extLst>
              </a:tr>
              <a:tr h="411156">
                <a:tc gridSpan="4">
                  <a:txBody>
                    <a:bodyPr/>
                    <a:lstStyle/>
                    <a:p>
                      <a:pPr marL="0" marR="0" algn="ctr">
                        <a:lnSpc>
                          <a:spcPct val="107000"/>
                        </a:lnSpc>
                        <a:spcBef>
                          <a:spcPts val="0"/>
                        </a:spcBef>
                        <a:spcAft>
                          <a:spcPts val="0"/>
                        </a:spcAft>
                      </a:pPr>
                      <a:r>
                        <a:rPr lang="en-US" sz="1800">
                          <a:solidFill>
                            <a:schemeClr val="bg1"/>
                          </a:solidFill>
                          <a:effectLst/>
                          <a:latin typeface="Arial" panose="020B0604020202020204" pitchFamily="34" charset="0"/>
                          <a:cs typeface="Arial" panose="020B0604020202020204" pitchFamily="34" charset="0"/>
                        </a:rPr>
                        <a:t>Values</a:t>
                      </a:r>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B296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3378019"/>
                  </a:ext>
                </a:extLst>
              </a:tr>
              <a:tr h="5139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Respect</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Treat each other with courtesy and respect, encouraging constructive dialogue, assuming good intent in all interactions.</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88498796"/>
                  </a:ext>
                </a:extLst>
              </a:tr>
              <a:tr h="5139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Trust &amp; Integrity</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Create an environment that advances curious, courageous, innovative and accountable decision-making.</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8679981"/>
                  </a:ext>
                </a:extLst>
              </a:tr>
              <a:tr h="5139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Diversity &amp; Inclusion</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Support and cultivate an environment of inclusion, diversity, equity, and access.</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2084919"/>
                  </a:ext>
                </a:extLst>
              </a:tr>
              <a:tr h="5139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Engagement</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Seek robust input to inform wise decisions. Broadly and frequently communicate ADHA strategies, direction and values.</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9900599"/>
                  </a:ext>
                </a:extLst>
              </a:tr>
              <a:tr h="227058">
                <a:tc gridSpan="4">
                  <a:txBody>
                    <a:bodyPr/>
                    <a:lstStyle/>
                    <a:p>
                      <a:pPr>
                        <a:lnSpc>
                          <a:spcPct val="107000"/>
                        </a:lnSpc>
                      </a:pPr>
                      <a:endParaRPr lang="en-US" sz="1000">
                        <a:solidFill>
                          <a:srgbClr val="5B296D"/>
                        </a:solidFill>
                        <a:effectLst/>
                        <a:latin typeface="Arial" panose="020B060402020202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79722905"/>
                  </a:ext>
                </a:extLst>
              </a:tr>
              <a:tr h="411156">
                <a:tc gridSpan="4">
                  <a:txBody>
                    <a:bodyPr/>
                    <a:lstStyle/>
                    <a:p>
                      <a:pPr marL="0" marR="0" algn="ctr">
                        <a:lnSpc>
                          <a:spcPct val="107000"/>
                        </a:lnSpc>
                        <a:spcBef>
                          <a:spcPts val="0"/>
                        </a:spcBef>
                        <a:spcAft>
                          <a:spcPts val="0"/>
                        </a:spcAft>
                      </a:pPr>
                      <a:r>
                        <a:rPr lang="en-US" sz="1800" b="1" kern="1200">
                          <a:solidFill>
                            <a:schemeClr val="bg1"/>
                          </a:solidFill>
                          <a:effectLst/>
                          <a:latin typeface="Arial" panose="020B0604020202020204" pitchFamily="34" charset="0"/>
                          <a:ea typeface="+mn-ea"/>
                          <a:cs typeface="Arial" panose="020B0604020202020204" pitchFamily="34" charset="0"/>
                        </a:rPr>
                        <a:t>Domains</a:t>
                      </a: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B296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7687876"/>
                  </a:ext>
                </a:extLst>
              </a:tr>
              <a:tr h="719523">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Community</a:t>
                      </a:r>
                      <a:endParaRPr lang="en-US" sz="1400" b="1">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Continuing Education</a:t>
                      </a: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Governance &amp; Infrastructure</a:t>
                      </a:r>
                      <a:endParaRPr lang="en-US" sz="1400" b="1">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Advocacy</a:t>
                      </a:r>
                      <a:endParaRPr lang="en-US" sz="1400" b="1">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4772842"/>
                  </a:ext>
                </a:extLst>
              </a:tr>
              <a:tr h="1589411">
                <a:tc>
                  <a:txBody>
                    <a:bodyPr/>
                    <a:lstStyle/>
                    <a:p>
                      <a:pPr marL="0" marR="0">
                        <a:lnSpc>
                          <a:spcPct val="107000"/>
                        </a:lnSpc>
                        <a:spcBef>
                          <a:spcPts val="0"/>
                        </a:spcBef>
                        <a:spcAft>
                          <a:spcPts val="0"/>
                        </a:spcAft>
                      </a:pPr>
                      <a:r>
                        <a:rPr lang="en-US" sz="1200" b="0">
                          <a:solidFill>
                            <a:srgbClr val="5B296D"/>
                          </a:solidFill>
                          <a:effectLst/>
                          <a:latin typeface="Arial" panose="020B0604020202020204" pitchFamily="34" charset="0"/>
                          <a:cs typeface="Arial" panose="020B0604020202020204" pitchFamily="34" charset="0"/>
                        </a:rPr>
                        <a:t>Provide an engaging, inviting, and supportive space for dental hygienists while celebrating our differences.</a:t>
                      </a:r>
                      <a:br>
                        <a:rPr lang="en-US" sz="1200" b="0">
                          <a:solidFill>
                            <a:srgbClr val="5B296D"/>
                          </a:solidFill>
                          <a:effectLst/>
                          <a:latin typeface="Arial" panose="020B0604020202020204" pitchFamily="34" charset="0"/>
                          <a:cs typeface="Arial" panose="020B0604020202020204" pitchFamily="34" charset="0"/>
                        </a:rPr>
                      </a:b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a:solidFill>
                            <a:srgbClr val="5B296D"/>
                          </a:solidFill>
                          <a:effectLst/>
                          <a:latin typeface="Arial" panose="020B0604020202020204" pitchFamily="34" charset="0"/>
                          <a:cs typeface="Arial" panose="020B0604020202020204" pitchFamily="34" charset="0"/>
                        </a:rPr>
                        <a:t>Be the leader in developing and delivering dynamic, high quality learning opportunities.</a:t>
                      </a:r>
                      <a:endParaRPr lang="en-US" sz="120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a:solidFill>
                            <a:srgbClr val="5B296D"/>
                          </a:solidFill>
                          <a:effectLst/>
                          <a:latin typeface="Arial" panose="020B0604020202020204" pitchFamily="34" charset="0"/>
                          <a:cs typeface="Arial" panose="020B0604020202020204" pitchFamily="34" charset="0"/>
                        </a:rPr>
                        <a:t>Advance structures that enable strategy development and execution in an inclusive, decisive and competent manner.</a:t>
                      </a:r>
                      <a:endParaRPr lang="en-US" sz="120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a:solidFill>
                            <a:srgbClr val="5B296D"/>
                          </a:solidFill>
                          <a:effectLst/>
                          <a:latin typeface="Arial" panose="020B0604020202020204" pitchFamily="34" charset="0"/>
                          <a:cs typeface="Arial" panose="020B0604020202020204" pitchFamily="34" charset="0"/>
                        </a:rPr>
                        <a:t>Support dental hygienists in a variety of roles.</a:t>
                      </a:r>
                      <a:br>
                        <a:rPr lang="en-US" sz="1200">
                          <a:solidFill>
                            <a:srgbClr val="5B296D"/>
                          </a:solidFill>
                          <a:effectLst/>
                          <a:latin typeface="Arial" panose="020B0604020202020204" pitchFamily="34" charset="0"/>
                          <a:cs typeface="Arial" panose="020B0604020202020204" pitchFamily="34" charset="0"/>
                        </a:rPr>
                      </a:br>
                      <a:r>
                        <a:rPr lang="en-US" sz="1200">
                          <a:solidFill>
                            <a:srgbClr val="5B296D"/>
                          </a:solidFill>
                          <a:effectLst/>
                          <a:latin typeface="Arial" panose="020B0604020202020204" pitchFamily="34" charset="0"/>
                          <a:cs typeface="Arial" panose="020B0604020202020204" pitchFamily="34" charset="0"/>
                        </a:rPr>
                        <a:t>Pursue opportunities to advance the profession.</a:t>
                      </a:r>
                      <a:br>
                        <a:rPr lang="en-US" sz="1200">
                          <a:solidFill>
                            <a:srgbClr val="5B296D"/>
                          </a:solidFill>
                          <a:effectLst/>
                          <a:latin typeface="Arial" panose="020B0604020202020204" pitchFamily="34" charset="0"/>
                          <a:cs typeface="Arial" panose="020B0604020202020204" pitchFamily="34" charset="0"/>
                        </a:rPr>
                      </a:br>
                      <a:endParaRPr lang="en-US" sz="120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6478772"/>
                  </a:ext>
                </a:extLst>
              </a:tr>
            </a:tbl>
          </a:graphicData>
        </a:graphic>
      </p:graphicFrame>
    </p:spTree>
    <p:extLst>
      <p:ext uri="{BB962C8B-B14F-4D97-AF65-F5344CB8AC3E}">
        <p14:creationId xmlns:p14="http://schemas.microsoft.com/office/powerpoint/2010/main" val="1818717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91AF-7BE6-684D-B4B4-26EDEBA3D14D}"/>
              </a:ext>
            </a:extLst>
          </p:cNvPr>
          <p:cNvSpPr>
            <a:spLocks noGrp="1"/>
          </p:cNvSpPr>
          <p:nvPr>
            <p:ph type="ctrTitle"/>
          </p:nvPr>
        </p:nvSpPr>
        <p:spPr>
          <a:xfrm>
            <a:off x="4128368" y="3891557"/>
            <a:ext cx="4937937" cy="1363215"/>
          </a:xfrm>
        </p:spPr>
        <p:txBody>
          <a:bodyPr anchor="t">
            <a:normAutofit/>
          </a:bodyPr>
          <a:lstStyle/>
          <a:p>
            <a:pPr algn="l"/>
            <a:r>
              <a:rPr lang="en-US" sz="4400">
                <a:solidFill>
                  <a:schemeClr val="accent2">
                    <a:lumMod val="50000"/>
                  </a:schemeClr>
                </a:solidFill>
              </a:rPr>
              <a:t>What can ADHA DO FOR ME?</a:t>
            </a:r>
          </a:p>
        </p:txBody>
      </p:sp>
      <p:pic>
        <p:nvPicPr>
          <p:cNvPr id="7" name="Picture 6">
            <a:extLst>
              <a:ext uri="{FF2B5EF4-FFF2-40B4-BE49-F238E27FC236}">
                <a16:creationId xmlns:a16="http://schemas.microsoft.com/office/drawing/2014/main" id="{004CF9EC-1146-4A63-A794-3A63D0E5804C}"/>
              </a:ext>
            </a:extLst>
          </p:cNvPr>
          <p:cNvPicPr>
            <a:picLocks noChangeAspect="1"/>
          </p:cNvPicPr>
          <p:nvPr/>
        </p:nvPicPr>
        <p:blipFill>
          <a:blip r:embed="rId2">
            <a:extLst>
              <a:ext uri="{28A0092B-C50C-407E-A947-70E740481C1C}">
                <a14:useLocalDpi xmlns:a14="http://schemas.microsoft.com/office/drawing/2010/main" val="0"/>
              </a:ext>
            </a:extLst>
          </a:blip>
          <a:srcRect t="6206" b="6206"/>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 name="Content Placeholder 5">
            <a:extLst>
              <a:ext uri="{FF2B5EF4-FFF2-40B4-BE49-F238E27FC236}">
                <a16:creationId xmlns:a16="http://schemas.microsoft.com/office/drawing/2014/main" id="{F458EB66-5733-45DD-B0FA-E76AB4542D71}"/>
              </a:ext>
            </a:extLst>
          </p:cNvPr>
          <p:cNvPicPr>
            <a:picLocks noChangeAspect="1"/>
          </p:cNvPicPr>
          <p:nvPr/>
        </p:nvPicPr>
        <p:blipFill>
          <a:blip r:embed="rId3">
            <a:extLst>
              <a:ext uri="{28A0092B-C50C-407E-A947-70E740481C1C}">
                <a14:useLocalDpi xmlns:a14="http://schemas.microsoft.com/office/drawing/2010/main" val="0"/>
              </a:ext>
            </a:extLst>
          </a:blip>
          <a:srcRect l="20748" r="20748"/>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8" name="Picture 7" descr="A person posing in front of a brick building&#10;&#10;Description automatically generated">
            <a:extLst>
              <a:ext uri="{FF2B5EF4-FFF2-40B4-BE49-F238E27FC236}">
                <a16:creationId xmlns:a16="http://schemas.microsoft.com/office/drawing/2014/main" id="{302429CC-34A7-4A60-814E-5DAE96FC8B9E}"/>
              </a:ext>
            </a:extLst>
          </p:cNvPr>
          <p:cNvPicPr>
            <a:picLocks noChangeAspect="1"/>
          </p:cNvPicPr>
          <p:nvPr/>
        </p:nvPicPr>
        <p:blipFill rotWithShape="1">
          <a:blip r:embed="rId4">
            <a:extLst>
              <a:ext uri="{28A0092B-C50C-407E-A947-70E740481C1C}">
                <a14:useLocalDpi xmlns:a14="http://schemas.microsoft.com/office/drawing/2010/main" val="0"/>
              </a:ext>
            </a:extLst>
          </a:blip>
          <a:srcRect t="11266" r="1" b="24485"/>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6" name="Picture 5">
            <a:extLst>
              <a:ext uri="{FF2B5EF4-FFF2-40B4-BE49-F238E27FC236}">
                <a16:creationId xmlns:a16="http://schemas.microsoft.com/office/drawing/2014/main" id="{C09D002E-1AD5-4D28-929B-B203A4FE06DC}"/>
              </a:ext>
            </a:extLst>
          </p:cNvPr>
          <p:cNvPicPr>
            <a:picLocks noChangeAspect="1"/>
          </p:cNvPicPr>
          <p:nvPr/>
        </p:nvPicPr>
        <p:blipFill>
          <a:blip r:embed="rId5">
            <a:extLst>
              <a:ext uri="{28A0092B-C50C-407E-A947-70E740481C1C}">
                <a14:useLocalDpi xmlns:a14="http://schemas.microsoft.com/office/drawing/2010/main" val="0"/>
              </a:ext>
            </a:extLst>
          </a:blip>
          <a:srcRect l="13726" r="13726"/>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4" name="Picture 3">
            <a:extLst>
              <a:ext uri="{FF2B5EF4-FFF2-40B4-BE49-F238E27FC236}">
                <a16:creationId xmlns:a16="http://schemas.microsoft.com/office/drawing/2014/main" id="{D90FB818-07F9-4504-92E4-29271900F996}"/>
              </a:ext>
            </a:extLst>
          </p:cNvPr>
          <p:cNvPicPr>
            <a:picLocks noChangeAspect="1"/>
          </p:cNvPicPr>
          <p:nvPr/>
        </p:nvPicPr>
        <p:blipFill>
          <a:blip r:embed="rId6">
            <a:extLst>
              <a:ext uri="{28A0092B-C50C-407E-A947-70E740481C1C}">
                <a14:useLocalDpi xmlns:a14="http://schemas.microsoft.com/office/drawing/2010/main" val="0"/>
              </a:ext>
            </a:extLst>
          </a:blip>
          <a:srcRect t="8777" b="8777"/>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403923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E6B4B0-B11D-8F40-B541-4D5F986D28E0}"/>
              </a:ext>
            </a:extLst>
          </p:cNvPr>
          <p:cNvSpPr txBox="1"/>
          <p:nvPr/>
        </p:nvSpPr>
        <p:spPr>
          <a:xfrm>
            <a:off x="1506416" y="3983712"/>
            <a:ext cx="7044026" cy="1569660"/>
          </a:xfrm>
          <a:prstGeom prst="rect">
            <a:avLst/>
          </a:prstGeom>
          <a:noFill/>
        </p:spPr>
        <p:txBody>
          <a:bodyPr wrap="square" lIns="91440" tIns="45720" rIns="91440" bIns="45720" rtlCol="0" anchor="t">
            <a:spAutoFit/>
          </a:bodyPr>
          <a:lstStyle/>
          <a:p>
            <a:r>
              <a:rPr lang="en-US" sz="2400" b="1" dirty="0">
                <a:solidFill>
                  <a:schemeClr val="accent2">
                    <a:lumMod val="50000"/>
                  </a:schemeClr>
                </a:solidFill>
                <a:latin typeface="Arial"/>
                <a:cs typeface="Arial"/>
              </a:rPr>
              <a:t>Delivering essential RDH information monthly to your inbox in a need-to-know format!</a:t>
            </a:r>
          </a:p>
          <a:p>
            <a:endParaRPr lang="en-US" sz="2400" b="1" dirty="0">
              <a:solidFill>
                <a:schemeClr val="accent2">
                  <a:lumMod val="50000"/>
                </a:schemeClr>
              </a:solidFill>
              <a:latin typeface="Arial" panose="020B0604020202020204" pitchFamily="34" charset="0"/>
              <a:cs typeface="Arial" panose="020B0604020202020204" pitchFamily="34" charset="0"/>
            </a:endParaRPr>
          </a:p>
          <a:p>
            <a:r>
              <a:rPr lang="en-US" sz="2400" b="1" dirty="0">
                <a:solidFill>
                  <a:schemeClr val="accent2">
                    <a:lumMod val="50000"/>
                  </a:schemeClr>
                </a:solidFill>
                <a:latin typeface="Arial"/>
                <a:cs typeface="Arial"/>
              </a:rPr>
              <a:t>Fast and easy for on-the-go students.</a:t>
            </a:r>
          </a:p>
        </p:txBody>
      </p:sp>
      <p:pic>
        <p:nvPicPr>
          <p:cNvPr id="8" name="Picture 7" descr="Graphical user interface, text, application&#10;&#10;Description automatically generated">
            <a:extLst>
              <a:ext uri="{FF2B5EF4-FFF2-40B4-BE49-F238E27FC236}">
                <a16:creationId xmlns:a16="http://schemas.microsoft.com/office/drawing/2014/main" id="{E44CC1CC-B8C6-D09C-F4B3-7C2534781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7121">
            <a:off x="8434524" y="1726306"/>
            <a:ext cx="2419330" cy="4297495"/>
          </a:xfrm>
          <a:prstGeom prst="rect">
            <a:avLst/>
          </a:prstGeom>
        </p:spPr>
      </p:pic>
      <p:pic>
        <p:nvPicPr>
          <p:cNvPr id="5" name="Picture 4">
            <a:extLst>
              <a:ext uri="{FF2B5EF4-FFF2-40B4-BE49-F238E27FC236}">
                <a16:creationId xmlns:a16="http://schemas.microsoft.com/office/drawing/2014/main" id="{1643178C-CDE8-83E5-3A73-06F562AF1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941" y="1304628"/>
            <a:ext cx="7400413" cy="2312629"/>
          </a:xfrm>
          <a:prstGeom prst="rect">
            <a:avLst/>
          </a:prstGeom>
        </p:spPr>
      </p:pic>
      <p:pic>
        <p:nvPicPr>
          <p:cNvPr id="7" name="Picture 6" descr="A person in scrubs and purple gloves&#10;&#10;AI-generated content may be incorrect.">
            <a:extLst>
              <a:ext uri="{FF2B5EF4-FFF2-40B4-BE49-F238E27FC236}">
                <a16:creationId xmlns:a16="http://schemas.microsoft.com/office/drawing/2014/main" id="{EE41D464-E29A-335F-B18D-774E4A0ACC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54900">
            <a:off x="8746414" y="2414335"/>
            <a:ext cx="1823675" cy="2762631"/>
          </a:xfrm>
          <a:prstGeom prst="rect">
            <a:avLst/>
          </a:prstGeom>
        </p:spPr>
      </p:pic>
    </p:spTree>
    <p:extLst>
      <p:ext uri="{BB962C8B-B14F-4D97-AF65-F5344CB8AC3E}">
        <p14:creationId xmlns:p14="http://schemas.microsoft.com/office/powerpoint/2010/main" val="3089685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18C5249-B417-8989-58BB-BC6EF2BF3152}"/>
              </a:ext>
            </a:extLst>
          </p:cNvPr>
          <p:cNvSpPr>
            <a:spLocks noGrp="1"/>
          </p:cNvSpPr>
          <p:nvPr>
            <p:ph type="body" sz="quarter" idx="25"/>
          </p:nvPr>
        </p:nvSpPr>
        <p:spPr>
          <a:xfrm>
            <a:off x="682752" y="1818153"/>
            <a:ext cx="5413248" cy="3314679"/>
          </a:xfrm>
        </p:spPr>
        <p:txBody>
          <a:bodyPr vert="horz" lIns="0" tIns="0" rIns="0" bIns="0" rtlCol="0" anchor="t">
            <a:normAutofit/>
          </a:bodyPr>
          <a:lstStyle/>
          <a:p>
            <a:pPr marL="0" indent="0">
              <a:lnSpc>
                <a:spcPct val="90000"/>
              </a:lnSpc>
            </a:pPr>
            <a:r>
              <a:rPr lang="en-US" sz="2400" dirty="0">
                <a:solidFill>
                  <a:schemeClr val="tx1"/>
                </a:solidFill>
                <a:latin typeface="Arial"/>
                <a:cs typeface="Arial"/>
              </a:rPr>
              <a:t>The ADHA foundation supports students just like you with multiple scholarship opportunities</a:t>
            </a:r>
          </a:p>
          <a:p>
            <a:pPr marL="245745" indent="-228600">
              <a:lnSpc>
                <a:spcPct val="90000"/>
              </a:lnSpc>
            </a:pPr>
            <a:endParaRPr lang="en-US" sz="2400" dirty="0">
              <a:solidFill>
                <a:schemeClr val="tx1"/>
              </a:solidFill>
              <a:ea typeface="Verdana"/>
            </a:endParaRPr>
          </a:p>
          <a:p>
            <a:pPr marL="245745" indent="-228600">
              <a:lnSpc>
                <a:spcPct val="90000"/>
              </a:lnSpc>
            </a:pPr>
            <a:r>
              <a:rPr lang="en-US" sz="2400" b="1" dirty="0">
                <a:solidFill>
                  <a:schemeClr val="tx1"/>
                </a:solidFill>
                <a:latin typeface="Arial"/>
                <a:cs typeface="Arial"/>
              </a:rPr>
              <a:t>Deadline: February 28, 2026</a:t>
            </a:r>
          </a:p>
          <a:p>
            <a:pPr marL="245745" indent="-228600">
              <a:lnSpc>
                <a:spcPct val="90000"/>
              </a:lnSpc>
            </a:pPr>
            <a:r>
              <a:rPr lang="en-US" b="1" i="1" dirty="0">
                <a:solidFill>
                  <a:schemeClr val="tx1"/>
                </a:solidFill>
                <a:latin typeface="Arial"/>
                <a:cs typeface="Arial"/>
              </a:rPr>
              <a:t>		   </a:t>
            </a:r>
            <a:r>
              <a:rPr lang="en-US" sz="1800" i="1" dirty="0">
                <a:solidFill>
                  <a:schemeClr val="tx1"/>
                </a:solidFill>
                <a:latin typeface="Arial"/>
                <a:cs typeface="Arial"/>
              </a:rPr>
              <a:t>for 2026 – 2027 School year</a:t>
            </a:r>
          </a:p>
          <a:p>
            <a:pPr marL="17145" indent="0">
              <a:lnSpc>
                <a:spcPct val="90000"/>
              </a:lnSpc>
              <a:buNone/>
            </a:pPr>
            <a:endParaRPr lang="en-US" sz="2400" b="1" dirty="0">
              <a:solidFill>
                <a:schemeClr val="tx1"/>
              </a:solidFill>
              <a:ea typeface="Verdana"/>
              <a:cs typeface="Verdana"/>
            </a:endParaRPr>
          </a:p>
          <a:p>
            <a:pPr marL="245745" indent="-228600">
              <a:lnSpc>
                <a:spcPct val="90000"/>
              </a:lnSpc>
            </a:pPr>
            <a:r>
              <a:rPr lang="en-US" sz="2400" dirty="0">
                <a:solidFill>
                  <a:schemeClr val="tx1"/>
                </a:solidFill>
                <a:latin typeface="Arial"/>
                <a:cs typeface="Arial"/>
              </a:rPr>
              <a:t>Visit</a:t>
            </a:r>
            <a:r>
              <a:rPr lang="en-US" sz="2400" b="1" dirty="0">
                <a:solidFill>
                  <a:schemeClr val="tx1"/>
                </a:solidFill>
                <a:latin typeface="Arial"/>
                <a:cs typeface="Arial"/>
              </a:rPr>
              <a:t> </a:t>
            </a:r>
            <a:r>
              <a:rPr lang="en-US" b="1" dirty="0">
                <a:solidFill>
                  <a:schemeClr val="tx1"/>
                </a:solidFill>
                <a:latin typeface="Arial"/>
                <a:cs typeface="Arial"/>
              </a:rPr>
              <a:t>adha.org/foundation </a:t>
            </a:r>
            <a:r>
              <a:rPr lang="en-US" sz="2400" dirty="0">
                <a:solidFill>
                  <a:schemeClr val="tx1"/>
                </a:solidFill>
                <a:latin typeface="Arial"/>
                <a:cs typeface="Arial"/>
              </a:rPr>
              <a:t>for more information</a:t>
            </a:r>
            <a:endParaRPr lang="en-US" sz="2400" dirty="0">
              <a:solidFill>
                <a:schemeClr val="tx1"/>
              </a:solidFill>
              <a:latin typeface="Arial"/>
              <a:ea typeface="Verdana"/>
              <a:cs typeface="Arial"/>
            </a:endParaRPr>
          </a:p>
          <a:p>
            <a:endParaRPr lang="en-US" dirty="0"/>
          </a:p>
        </p:txBody>
      </p:sp>
      <p:sp>
        <p:nvSpPr>
          <p:cNvPr id="16" name="Text Placeholder 15">
            <a:extLst>
              <a:ext uri="{FF2B5EF4-FFF2-40B4-BE49-F238E27FC236}">
                <a16:creationId xmlns:a16="http://schemas.microsoft.com/office/drawing/2014/main" id="{E958D844-3596-294E-3E65-277E5171219D}"/>
              </a:ext>
            </a:extLst>
          </p:cNvPr>
          <p:cNvSpPr>
            <a:spLocks noGrp="1"/>
          </p:cNvSpPr>
          <p:nvPr>
            <p:ph type="body" sz="quarter" idx="27"/>
          </p:nvPr>
        </p:nvSpPr>
        <p:spPr/>
        <p:txBody>
          <a:bodyPr/>
          <a:lstStyle/>
          <a:p>
            <a:r>
              <a:rPr lang="en-US"/>
              <a:t> </a:t>
            </a:r>
          </a:p>
        </p:txBody>
      </p:sp>
      <p:sp>
        <p:nvSpPr>
          <p:cNvPr id="2" name="Title 3">
            <a:extLst>
              <a:ext uri="{FF2B5EF4-FFF2-40B4-BE49-F238E27FC236}">
                <a16:creationId xmlns:a16="http://schemas.microsoft.com/office/drawing/2014/main" id="{84840B61-8E52-0E8A-1F35-65046D09A8FF}"/>
              </a:ext>
            </a:extLst>
          </p:cNvPr>
          <p:cNvSpPr txBox="1">
            <a:spLocks/>
          </p:cNvSpPr>
          <p:nvPr/>
        </p:nvSpPr>
        <p:spPr>
          <a:xfrm>
            <a:off x="609600" y="678776"/>
            <a:ext cx="10972800" cy="621792"/>
          </a:xfrm>
          <a:prstGeom prst="rect">
            <a:avLst/>
          </a:prstGeom>
        </p:spPr>
        <p:txBody>
          <a:bodyPr/>
          <a:lst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a:lstStyle>
          <a:p>
            <a:r>
              <a:rPr lang="en-US"/>
              <a:t>Scholarship Opportunities</a:t>
            </a:r>
          </a:p>
        </p:txBody>
      </p:sp>
      <p:pic>
        <p:nvPicPr>
          <p:cNvPr id="4" name="Picture 3" descr="A logo for a dental association&#10;&#10;AI-generated content may be incorrect.">
            <a:extLst>
              <a:ext uri="{FF2B5EF4-FFF2-40B4-BE49-F238E27FC236}">
                <a16:creationId xmlns:a16="http://schemas.microsoft.com/office/drawing/2014/main" id="{C98DCA70-FC4C-8D8D-36CA-744777C42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549085"/>
            <a:ext cx="5494551" cy="1852814"/>
          </a:xfrm>
          <a:prstGeom prst="rect">
            <a:avLst/>
          </a:prstGeom>
        </p:spPr>
      </p:pic>
    </p:spTree>
    <p:extLst>
      <p:ext uri="{BB962C8B-B14F-4D97-AF65-F5344CB8AC3E}">
        <p14:creationId xmlns:p14="http://schemas.microsoft.com/office/powerpoint/2010/main" val="635905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55213A8-EEBD-4B82-A143-64C03D821A02}"/>
              </a:ext>
            </a:extLst>
          </p:cNvPr>
          <p:cNvSpPr>
            <a:spLocks noGrp="1"/>
          </p:cNvSpPr>
          <p:nvPr>
            <p:ph type="body" sz="quarter" idx="13"/>
          </p:nvPr>
        </p:nvSpPr>
        <p:spPr>
          <a:xfrm>
            <a:off x="643623" y="754970"/>
            <a:ext cx="9432925" cy="1293523"/>
          </a:xfrm>
        </p:spPr>
        <p:txBody>
          <a:bodyPr lIns="91440" tIns="45720" rIns="91440" bIns="45720" anchor="t">
            <a:normAutofit fontScale="92500" lnSpcReduction="20000"/>
          </a:bodyPr>
          <a:lstStyle/>
          <a:p>
            <a:pPr algn="l"/>
            <a:r>
              <a:rPr lang="en-US" sz="4300" dirty="0">
                <a:solidFill>
                  <a:srgbClr val="3E2C70"/>
                </a:solidFill>
                <a:ea typeface="+mj-ea"/>
                <a:cs typeface="+mj-cs"/>
              </a:rPr>
              <a:t>ADHA25 ANNUAL CONFERENCE</a:t>
            </a:r>
          </a:p>
          <a:p>
            <a:pPr algn="l">
              <a:spcBef>
                <a:spcPts val="1200"/>
              </a:spcBef>
            </a:pPr>
            <a:r>
              <a:rPr lang="en-US" sz="2000" dirty="0">
                <a:solidFill>
                  <a:srgbClr val="DB3A73"/>
                </a:solidFill>
                <a:latin typeface="Arial"/>
                <a:cs typeface="Arial"/>
              </a:rPr>
              <a:t>October 4 – 6, 2025</a:t>
            </a:r>
          </a:p>
          <a:p>
            <a:pPr algn="l">
              <a:spcBef>
                <a:spcPts val="600"/>
              </a:spcBef>
            </a:pPr>
            <a:r>
              <a:rPr lang="en-US" sz="2000" dirty="0">
                <a:solidFill>
                  <a:srgbClr val="DB3A73"/>
                </a:solidFill>
                <a:latin typeface="Arial"/>
                <a:cs typeface="Arial"/>
              </a:rPr>
              <a:t>Long Beach, CA</a:t>
            </a:r>
          </a:p>
          <a:p>
            <a:endParaRPr lang="en-US" dirty="0"/>
          </a:p>
        </p:txBody>
      </p:sp>
      <p:sp>
        <p:nvSpPr>
          <p:cNvPr id="10" name="Text Placeholder 9">
            <a:extLst>
              <a:ext uri="{FF2B5EF4-FFF2-40B4-BE49-F238E27FC236}">
                <a16:creationId xmlns:a16="http://schemas.microsoft.com/office/drawing/2014/main" id="{7D08A031-D0C9-4B2C-B102-453CF7E238EA}"/>
              </a:ext>
            </a:extLst>
          </p:cNvPr>
          <p:cNvSpPr>
            <a:spLocks noGrp="1"/>
          </p:cNvSpPr>
          <p:nvPr>
            <p:ph type="body" sz="quarter" idx="14"/>
          </p:nvPr>
        </p:nvSpPr>
        <p:spPr>
          <a:xfrm>
            <a:off x="643622" y="2274862"/>
            <a:ext cx="7098297" cy="3278221"/>
          </a:xfrm>
        </p:spPr>
        <p:txBody>
          <a:bodyPr lIns="91440" tIns="45720" rIns="91440" bIns="45720" anchor="t">
            <a:normAutofit/>
          </a:bodyPr>
          <a:lstStyle/>
          <a:p>
            <a:pPr marL="0" indent="0" algn="l">
              <a:lnSpc>
                <a:spcPct val="95000"/>
              </a:lnSpc>
              <a:buNone/>
            </a:pPr>
            <a:r>
              <a:rPr lang="en-US" sz="2000" b="1" i="0" dirty="0">
                <a:solidFill>
                  <a:srgbClr val="63BFA1"/>
                </a:solidFill>
                <a:effectLst/>
                <a:latin typeface="Arial"/>
                <a:cs typeface="Arial"/>
              </a:rPr>
              <a:t>A Special Place for Students</a:t>
            </a:r>
          </a:p>
          <a:p>
            <a:pPr marL="0" indent="0" algn="l">
              <a:lnSpc>
                <a:spcPct val="95000"/>
              </a:lnSpc>
              <a:buNone/>
            </a:pPr>
            <a:r>
              <a:rPr lang="en-US" sz="2000" b="0" i="0" dirty="0">
                <a:effectLst/>
                <a:latin typeface="Arial"/>
                <a:cs typeface="Arial"/>
              </a:rPr>
              <a:t>Special events and education </a:t>
            </a:r>
            <a:r>
              <a:rPr lang="en-US" sz="2000" dirty="0">
                <a:latin typeface="Arial"/>
                <a:cs typeface="Arial"/>
              </a:rPr>
              <a:t>designed</a:t>
            </a:r>
            <a:r>
              <a:rPr lang="en-US" sz="2000" b="0" i="0" dirty="0">
                <a:effectLst/>
                <a:latin typeface="Arial"/>
                <a:cs typeface="Arial"/>
              </a:rPr>
              <a:t> to help dental hygiene students advance their knowledge, network and have a great time including:</a:t>
            </a:r>
          </a:p>
          <a:p>
            <a:pPr marL="342900" indent="-342900" algn="l">
              <a:lnSpc>
                <a:spcPct val="95000"/>
              </a:lnSpc>
              <a:buFont typeface="Arial" panose="020B0604020202020204" pitchFamily="34" charset="0"/>
              <a:buChar char="•"/>
            </a:pPr>
            <a:r>
              <a:rPr lang="en-US" sz="2000" b="0" i="0" dirty="0">
                <a:effectLst/>
                <a:latin typeface="Arial"/>
                <a:cs typeface="Arial"/>
              </a:rPr>
              <a:t>Students-Only Reception  </a:t>
            </a:r>
          </a:p>
          <a:p>
            <a:pPr marL="342900" indent="-342900">
              <a:lnSpc>
                <a:spcPct val="95000"/>
              </a:lnSpc>
              <a:buFont typeface="Arial" panose="020B0604020202020204" pitchFamily="34" charset="0"/>
              <a:buChar char="•"/>
            </a:pPr>
            <a:r>
              <a:rPr lang="en-US" sz="2000" b="0" i="0" dirty="0">
                <a:effectLst/>
                <a:latin typeface="Arial"/>
                <a:cs typeface="Arial"/>
              </a:rPr>
              <a:t>Network with fellow students and connect with the nation’s leading </a:t>
            </a:r>
            <a:r>
              <a:rPr lang="en-US" sz="2000" dirty="0">
                <a:latin typeface="Arial"/>
                <a:cs typeface="Arial"/>
              </a:rPr>
              <a:t>dental</a:t>
            </a:r>
            <a:r>
              <a:rPr lang="en-US" sz="2000" b="0" i="0" dirty="0">
                <a:effectLst/>
                <a:latin typeface="Arial"/>
                <a:cs typeface="Arial"/>
              </a:rPr>
              <a:t> </a:t>
            </a:r>
            <a:r>
              <a:rPr lang="en-US" sz="2000" dirty="0">
                <a:latin typeface="Arial"/>
                <a:cs typeface="Arial"/>
              </a:rPr>
              <a:t>hygiene professionals</a:t>
            </a:r>
            <a:r>
              <a:rPr lang="en-US" sz="2000" b="0" i="0" dirty="0">
                <a:effectLst/>
                <a:latin typeface="Arial"/>
                <a:cs typeface="Arial"/>
              </a:rPr>
              <a:t>.  </a:t>
            </a:r>
          </a:p>
          <a:p>
            <a:pPr marL="342900" indent="-342900">
              <a:lnSpc>
                <a:spcPct val="95000"/>
              </a:lnSpc>
              <a:buFont typeface="Arial" panose="020B0604020202020204" pitchFamily="34" charset="0"/>
              <a:buChar char="•"/>
            </a:pPr>
            <a:r>
              <a:rPr lang="en-US" sz="2000" b="0" i="0" dirty="0">
                <a:effectLst/>
                <a:latin typeface="Arial"/>
                <a:cs typeface="Arial"/>
              </a:rPr>
              <a:t>Student specific courses</a:t>
            </a:r>
            <a:r>
              <a:rPr lang="en-US" sz="2000" dirty="0">
                <a:latin typeface="Arial"/>
                <a:cs typeface="Arial"/>
              </a:rPr>
              <a:t> and select awards competitions</a:t>
            </a:r>
            <a:endParaRPr lang="en-US" sz="2000" b="0" i="0" dirty="0">
              <a:effectLst/>
              <a:latin typeface="Arial"/>
              <a:cs typeface="Arial"/>
            </a:endParaRPr>
          </a:p>
        </p:txBody>
      </p:sp>
      <p:pic>
        <p:nvPicPr>
          <p:cNvPr id="4" name="Picture 3" descr="A poster for a dental hygiene event&#10;&#10;Description automatically generated">
            <a:extLst>
              <a:ext uri="{FF2B5EF4-FFF2-40B4-BE49-F238E27FC236}">
                <a16:creationId xmlns:a16="http://schemas.microsoft.com/office/drawing/2014/main" id="{FC6B5A69-7C87-507D-2CC1-7CE554903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6049" y="2278356"/>
            <a:ext cx="3900314" cy="2769622"/>
          </a:xfrm>
          <a:prstGeom prst="rect">
            <a:avLst/>
          </a:prstGeom>
        </p:spPr>
      </p:pic>
    </p:spTree>
    <p:extLst>
      <p:ext uri="{BB962C8B-B14F-4D97-AF65-F5344CB8AC3E}">
        <p14:creationId xmlns:p14="http://schemas.microsoft.com/office/powerpoint/2010/main" val="1753348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EA088C-8A64-43AE-81CE-C1E54B32C090}"/>
              </a:ext>
            </a:extLst>
          </p:cNvPr>
          <p:cNvSpPr>
            <a:spLocks noGrp="1"/>
          </p:cNvSpPr>
          <p:nvPr>
            <p:ph type="body" sz="quarter" idx="13"/>
          </p:nvPr>
        </p:nvSpPr>
        <p:spPr/>
        <p:txBody>
          <a:bodyPr>
            <a:normAutofit/>
          </a:bodyPr>
          <a:lstStyle/>
          <a:p>
            <a:r>
              <a:rPr lang="en-US">
                <a:solidFill>
                  <a:srgbClr val="3E2C70"/>
                </a:solidFill>
                <a:ea typeface="+mj-ea"/>
                <a:cs typeface="+mj-cs"/>
              </a:rPr>
              <a:t>National Board Review (NBR)</a:t>
            </a:r>
          </a:p>
        </p:txBody>
      </p:sp>
      <p:sp>
        <p:nvSpPr>
          <p:cNvPr id="9" name="Text Placeholder 8">
            <a:extLst>
              <a:ext uri="{FF2B5EF4-FFF2-40B4-BE49-F238E27FC236}">
                <a16:creationId xmlns:a16="http://schemas.microsoft.com/office/drawing/2014/main" id="{266F5067-40D8-F4AF-A69E-CEDA7456A0A7}"/>
              </a:ext>
            </a:extLst>
          </p:cNvPr>
          <p:cNvSpPr>
            <a:spLocks noGrp="1"/>
          </p:cNvSpPr>
          <p:nvPr>
            <p:ph type="body" sz="quarter" idx="14"/>
          </p:nvPr>
        </p:nvSpPr>
        <p:spPr>
          <a:xfrm>
            <a:off x="735013" y="1619269"/>
            <a:ext cx="10975830" cy="4054475"/>
          </a:xfrm>
        </p:spPr>
        <p:txBody>
          <a:bodyPr vert="horz" lIns="0" tIns="0" rIns="0" bIns="0" rtlCol="0" anchor="t">
            <a:normAutofit fontScale="85000" lnSpcReduction="10000"/>
          </a:bodyPr>
          <a:lstStyle/>
          <a:p>
            <a:pPr marL="342900" indent="-342900">
              <a:buFont typeface="Arial" panose="020B0604020202020204" pitchFamily="34" charset="0"/>
              <a:buChar char="•"/>
            </a:pPr>
            <a:r>
              <a:rPr lang="en-US" sz="2400" b="1" dirty="0">
                <a:latin typeface="Arial"/>
                <a:cs typeface="Arial"/>
              </a:rPr>
              <a:t>Big discounts</a:t>
            </a:r>
            <a:r>
              <a:rPr lang="en-US" sz="2400" dirty="0">
                <a:latin typeface="Arial"/>
                <a:cs typeface="Arial"/>
              </a:rPr>
              <a:t> for ADHA student members!</a:t>
            </a:r>
          </a:p>
          <a:p>
            <a:pPr marL="800100" lvl="1" indent="-342900">
              <a:buFont typeface="Arial" panose="020B0604020202020204" pitchFamily="34" charset="0"/>
              <a:buChar char="•"/>
            </a:pPr>
            <a:r>
              <a:rPr lang="en-US" sz="2400" dirty="0">
                <a:solidFill>
                  <a:schemeClr val="tx1"/>
                </a:solidFill>
                <a:latin typeface="Arial"/>
                <a:cs typeface="Arial"/>
              </a:rPr>
              <a:t>$99 for members</a:t>
            </a:r>
          </a:p>
          <a:p>
            <a:pPr marL="800100" lvl="1" indent="-342900">
              <a:buFont typeface="Arial" panose="020B0604020202020204" pitchFamily="34" charset="0"/>
              <a:buChar char="•"/>
            </a:pPr>
            <a:r>
              <a:rPr lang="en-US" sz="2400" dirty="0">
                <a:solidFill>
                  <a:schemeClr val="tx1"/>
                </a:solidFill>
                <a:latin typeface="Arial"/>
                <a:cs typeface="Arial"/>
              </a:rPr>
              <a:t>$149 for nonmembers</a:t>
            </a:r>
          </a:p>
          <a:p>
            <a:pPr marL="342900" indent="-342900">
              <a:spcAft>
                <a:spcPts val="300"/>
              </a:spcAft>
              <a:buFont typeface="Arial" panose="020B0604020202020204" pitchFamily="34" charset="0"/>
              <a:buChar char="•"/>
            </a:pPr>
            <a:r>
              <a:rPr lang="en-US" b="1" dirty="0">
                <a:latin typeface="Arial"/>
                <a:cs typeface="Arial"/>
              </a:rPr>
              <a:t>Bundle</a:t>
            </a:r>
            <a:r>
              <a:rPr lang="en-US" sz="2400" dirty="0">
                <a:latin typeface="Arial"/>
                <a:cs typeface="Arial"/>
              </a:rPr>
              <a:t> with a 2-year membership for $</a:t>
            </a:r>
            <a:r>
              <a:rPr lang="en-US" dirty="0">
                <a:latin typeface="Arial"/>
                <a:cs typeface="Arial"/>
              </a:rPr>
              <a:t>22</a:t>
            </a:r>
            <a:r>
              <a:rPr lang="en-US" sz="2400" dirty="0">
                <a:latin typeface="Arial"/>
                <a:cs typeface="Arial"/>
              </a:rPr>
              <a:t>5 and save even more!</a:t>
            </a:r>
          </a:p>
          <a:p>
            <a:pPr marL="708660" lvl="1" indent="-342900">
              <a:spcAft>
                <a:spcPts val="300"/>
              </a:spcAft>
            </a:pPr>
            <a:r>
              <a:rPr lang="en-US" dirty="0">
                <a:solidFill>
                  <a:schemeClr val="tx1"/>
                </a:solidFill>
                <a:latin typeface="Arial"/>
                <a:cs typeface="Arial"/>
              </a:rPr>
              <a:t>NEW! 1-year membership bundle with NBR for $170.</a:t>
            </a:r>
          </a:p>
          <a:p>
            <a:pPr marL="342900" indent="-342900">
              <a:spcAft>
                <a:spcPts val="300"/>
              </a:spcAft>
              <a:buFont typeface="Arial" panose="020B0604020202020204" pitchFamily="34" charset="0"/>
              <a:buChar char="•"/>
            </a:pPr>
            <a:r>
              <a:rPr lang="en-US" b="1" dirty="0">
                <a:latin typeface="Arial"/>
                <a:cs typeface="Arial"/>
              </a:rPr>
              <a:t>Forever Access </a:t>
            </a:r>
            <a:r>
              <a:rPr lang="en-US" dirty="0">
                <a:latin typeface="Arial"/>
                <a:cs typeface="Arial"/>
              </a:rPr>
              <a:t>–</a:t>
            </a:r>
            <a:r>
              <a:rPr lang="en-US" b="1" dirty="0">
                <a:latin typeface="Arial"/>
                <a:cs typeface="Arial"/>
              </a:rPr>
              <a:t> </a:t>
            </a:r>
            <a:r>
              <a:rPr lang="en-US" dirty="0">
                <a:latin typeface="Arial"/>
                <a:cs typeface="Arial"/>
              </a:rPr>
              <a:t>Unlike</a:t>
            </a:r>
            <a:r>
              <a:rPr lang="en-US" sz="2400" dirty="0">
                <a:latin typeface="Arial"/>
                <a:cs typeface="Arial"/>
              </a:rPr>
              <a:t> any other board prep course on the market</a:t>
            </a:r>
            <a:r>
              <a:rPr lang="en-US" dirty="0">
                <a:latin typeface="Arial"/>
                <a:cs typeface="Arial"/>
              </a:rPr>
              <a:t> </a:t>
            </a:r>
            <a:r>
              <a:rPr lang="en-US" sz="1600" dirty="0">
                <a:solidFill>
                  <a:srgbClr val="202124"/>
                </a:solidFill>
                <a:latin typeface="Arial"/>
                <a:cs typeface="Arial"/>
              </a:rPr>
              <a:t>–</a:t>
            </a:r>
            <a:r>
              <a:rPr lang="en-US" dirty="0">
                <a:latin typeface="Arial"/>
                <a:cs typeface="Arial"/>
              </a:rPr>
              <a:t> permanent</a:t>
            </a:r>
            <a:r>
              <a:rPr lang="en-US" sz="2400" dirty="0">
                <a:latin typeface="Arial"/>
                <a:cs typeface="Arial"/>
              </a:rPr>
              <a:t> access! </a:t>
            </a:r>
          </a:p>
          <a:p>
            <a:pPr marL="342900" indent="-342900">
              <a:spcAft>
                <a:spcPts val="300"/>
              </a:spcAft>
              <a:buFont typeface="Arial" panose="020B0604020202020204" pitchFamily="34" charset="0"/>
              <a:buChar char="•"/>
            </a:pPr>
            <a:r>
              <a:rPr lang="en-US" sz="2400" b="1" dirty="0">
                <a:latin typeface="Arial"/>
                <a:cs typeface="Arial"/>
              </a:rPr>
              <a:t>Watch </a:t>
            </a:r>
            <a:r>
              <a:rPr lang="en-US" b="1" dirty="0">
                <a:latin typeface="Arial"/>
                <a:cs typeface="Arial"/>
              </a:rPr>
              <a:t>on-demand</a:t>
            </a:r>
            <a:r>
              <a:rPr lang="en-US" sz="2400" dirty="0">
                <a:latin typeface="Arial"/>
                <a:cs typeface="Arial"/>
              </a:rPr>
              <a:t> </a:t>
            </a:r>
            <a:r>
              <a:rPr lang="en-US" sz="2400" b="1" dirty="0">
                <a:latin typeface="Arial"/>
                <a:cs typeface="Arial"/>
              </a:rPr>
              <a:t>videos</a:t>
            </a:r>
            <a:r>
              <a:rPr lang="en-US" sz="2400" dirty="0">
                <a:latin typeface="Arial"/>
                <a:cs typeface="Arial"/>
              </a:rPr>
              <a:t> from faculty on all the need-to-know areas of the board exam!</a:t>
            </a:r>
          </a:p>
          <a:p>
            <a:pPr marL="342900" indent="-342900">
              <a:spcAft>
                <a:spcPts val="300"/>
              </a:spcAft>
              <a:buFont typeface="Arial" panose="020B0604020202020204" pitchFamily="34" charset="0"/>
              <a:buChar char="•"/>
            </a:pPr>
            <a:r>
              <a:rPr lang="en-US" b="1" dirty="0">
                <a:latin typeface="Arial"/>
                <a:cs typeface="Arial"/>
              </a:rPr>
              <a:t>Self-Quizzing</a:t>
            </a:r>
            <a:r>
              <a:rPr lang="en-US" dirty="0">
                <a:latin typeface="Arial"/>
                <a:cs typeface="Arial"/>
              </a:rPr>
              <a:t> – Access</a:t>
            </a:r>
            <a:r>
              <a:rPr lang="en-US" sz="2400" dirty="0">
                <a:latin typeface="Arial"/>
                <a:cs typeface="Arial"/>
              </a:rPr>
              <a:t> the ADHA test question bank and spend as much time as you’d like quizzing yourself.</a:t>
            </a:r>
          </a:p>
          <a:p>
            <a:pPr marL="342900" indent="-342900">
              <a:spcAft>
                <a:spcPts val="300"/>
              </a:spcAft>
              <a:buFont typeface="Arial" panose="020B0604020202020204" pitchFamily="34" charset="0"/>
              <a:buChar char="•"/>
            </a:pPr>
            <a:r>
              <a:rPr lang="en-US" sz="2400" b="1" dirty="0">
                <a:latin typeface="Arial"/>
                <a:cs typeface="Arial"/>
              </a:rPr>
              <a:t>Ace </a:t>
            </a:r>
            <a:r>
              <a:rPr lang="en-US" b="1" dirty="0">
                <a:latin typeface="Arial"/>
                <a:cs typeface="Arial"/>
              </a:rPr>
              <a:t>Your</a:t>
            </a:r>
            <a:r>
              <a:rPr lang="en-US" sz="2400" b="1" dirty="0">
                <a:latin typeface="Arial"/>
                <a:cs typeface="Arial"/>
              </a:rPr>
              <a:t> </a:t>
            </a:r>
            <a:r>
              <a:rPr lang="en-US" b="1" dirty="0">
                <a:latin typeface="Arial"/>
                <a:cs typeface="Arial"/>
              </a:rPr>
              <a:t>Exam</a:t>
            </a:r>
            <a:r>
              <a:rPr lang="en-US" sz="2400" dirty="0">
                <a:latin typeface="Arial"/>
                <a:cs typeface="Arial"/>
              </a:rPr>
              <a:t> after prepping with ADHA!  </a:t>
            </a:r>
          </a:p>
          <a:p>
            <a:endParaRPr lang="en-US" dirty="0"/>
          </a:p>
        </p:txBody>
      </p:sp>
      <p:pic>
        <p:nvPicPr>
          <p:cNvPr id="6" name="Picture 5" descr="A picture containing shape&#10;&#10;Description automatically generated">
            <a:extLst>
              <a:ext uri="{FF2B5EF4-FFF2-40B4-BE49-F238E27FC236}">
                <a16:creationId xmlns:a16="http://schemas.microsoft.com/office/drawing/2014/main" id="{FD9E9B8F-4DCE-1632-6171-636AC8BDC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035" y="1200074"/>
            <a:ext cx="3916096" cy="1041655"/>
          </a:xfrm>
          <a:prstGeom prst="rect">
            <a:avLst/>
          </a:prstGeom>
        </p:spPr>
      </p:pic>
    </p:spTree>
    <p:extLst>
      <p:ext uri="{BB962C8B-B14F-4D97-AF65-F5344CB8AC3E}">
        <p14:creationId xmlns:p14="http://schemas.microsoft.com/office/powerpoint/2010/main" val="3726564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A81F5C8-BF6B-3B12-A16A-7F6193E7AA63}"/>
              </a:ext>
            </a:extLst>
          </p:cNvPr>
          <p:cNvSpPr>
            <a:spLocks noGrp="1"/>
          </p:cNvSpPr>
          <p:nvPr>
            <p:ph type="body" sz="quarter" idx="13"/>
          </p:nvPr>
        </p:nvSpPr>
        <p:spPr>
          <a:xfrm>
            <a:off x="697991" y="1702886"/>
            <a:ext cx="6981003" cy="3642023"/>
          </a:xfrm>
        </p:spPr>
        <p:txBody>
          <a:bodyPr vert="horz" wrap="square" lIns="0" tIns="0" rIns="0" bIns="0" rtlCol="0" anchor="t">
            <a:spAutoFit/>
          </a:bodyPr>
          <a:lstStyle/>
          <a:p>
            <a:r>
              <a:rPr lang="en-US" sz="2000" dirty="0">
                <a:latin typeface="Arial"/>
                <a:cs typeface="Arial"/>
              </a:rPr>
              <a:t>A group of Student and New Professional members will be selected each year to s</a:t>
            </a:r>
            <a:r>
              <a:rPr lang="en-US" sz="2000" dirty="0"/>
              <a:t>erve as social media ambassadors from October through May, sharing the energy and insights from the annual conference and key moments throughout the year. </a:t>
            </a:r>
          </a:p>
          <a:p>
            <a:r>
              <a:rPr lang="en-US" sz="2000" dirty="0"/>
              <a:t>This opportunity provides individuals a unique chance to support the ADHA, network with industry professionals and broaden their skills! Champions will receive a stipend and other exciting incentives.</a:t>
            </a:r>
          </a:p>
          <a:p>
            <a:r>
              <a:rPr lang="en-US" sz="2000" dirty="0"/>
              <a:t>This year’s Champions have been selected. The application period will re-open in July 2026.</a:t>
            </a:r>
          </a:p>
        </p:txBody>
      </p:sp>
      <p:sp>
        <p:nvSpPr>
          <p:cNvPr id="2" name="Title 1">
            <a:extLst>
              <a:ext uri="{FF2B5EF4-FFF2-40B4-BE49-F238E27FC236}">
                <a16:creationId xmlns:a16="http://schemas.microsoft.com/office/drawing/2014/main" id="{787FD509-BBDA-27BE-AB89-BDD39980E855}"/>
              </a:ext>
            </a:extLst>
          </p:cNvPr>
          <p:cNvSpPr>
            <a:spLocks noGrp="1"/>
          </p:cNvSpPr>
          <p:nvPr>
            <p:ph type="title"/>
          </p:nvPr>
        </p:nvSpPr>
        <p:spPr>
          <a:xfrm>
            <a:off x="697991" y="664295"/>
            <a:ext cx="10972800" cy="621792"/>
          </a:xfrm>
        </p:spPr>
        <p:txBody>
          <a:bodyPr/>
          <a:lstStyle/>
          <a:p>
            <a:r>
              <a:rPr lang="en-US" dirty="0">
                <a:latin typeface="Arial"/>
                <a:cs typeface="Arial"/>
              </a:rPr>
              <a:t>ADHA Champions</a:t>
            </a:r>
          </a:p>
        </p:txBody>
      </p:sp>
      <p:sp>
        <p:nvSpPr>
          <p:cNvPr id="3" name="TextBox 2">
            <a:extLst>
              <a:ext uri="{FF2B5EF4-FFF2-40B4-BE49-F238E27FC236}">
                <a16:creationId xmlns:a16="http://schemas.microsoft.com/office/drawing/2014/main" id="{A5233A28-A705-3F3A-311B-B6918FD37105}"/>
              </a:ext>
            </a:extLst>
          </p:cNvPr>
          <p:cNvSpPr txBox="1"/>
          <p:nvPr/>
        </p:nvSpPr>
        <p:spPr>
          <a:xfrm>
            <a:off x="8311591" y="4355690"/>
            <a:ext cx="3657600" cy="923330"/>
          </a:xfrm>
          <a:prstGeom prst="rect">
            <a:avLst/>
          </a:prstGeom>
          <a:noFill/>
        </p:spPr>
        <p:txBody>
          <a:bodyPr wrap="square" rtlCol="0">
            <a:spAutoFit/>
          </a:bodyPr>
          <a:lstStyle/>
          <a:p>
            <a:r>
              <a:rPr lang="en-US" dirty="0"/>
              <a:t>Find out more here:</a:t>
            </a:r>
          </a:p>
          <a:p>
            <a:r>
              <a:rPr lang="en-US" dirty="0">
                <a:hlinkClick r:id="rId3"/>
              </a:rPr>
              <a:t>https://www.adha.org/champions/</a:t>
            </a:r>
            <a:endParaRPr lang="en-US" dirty="0"/>
          </a:p>
          <a:p>
            <a:endParaRPr lang="en-US" dirty="0"/>
          </a:p>
        </p:txBody>
      </p:sp>
      <p:pic>
        <p:nvPicPr>
          <p:cNvPr id="7" name="Picture 6" descr="A person smiling while looking at a phone&#10;&#10;AI-generated content may be incorrect.">
            <a:extLst>
              <a:ext uri="{FF2B5EF4-FFF2-40B4-BE49-F238E27FC236}">
                <a16:creationId xmlns:a16="http://schemas.microsoft.com/office/drawing/2014/main" id="{7B9323DE-93EF-3C46-75E6-6B385F2A2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1591" y="2502310"/>
            <a:ext cx="3590002" cy="1575100"/>
          </a:xfrm>
          <a:prstGeom prst="rect">
            <a:avLst/>
          </a:prstGeom>
        </p:spPr>
      </p:pic>
    </p:spTree>
    <p:extLst>
      <p:ext uri="{BB962C8B-B14F-4D97-AF65-F5344CB8AC3E}">
        <p14:creationId xmlns:p14="http://schemas.microsoft.com/office/powerpoint/2010/main" val="8102294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1 - &amp;quot;Company Outline Presentation&amp;quot;&quot;/&gt;&lt;property id=&quot;20307&quot; value=&quot;345&quot;/&gt;&lt;/object&gt;&lt;object type=&quot;3&quot; unique_id=&quot;10005&quot;&gt;&lt;property id=&quot;20148&quot; value=&quot;5&quot;/&gt;&lt;property id=&quot;20300&quot; value=&quot;Slide 4 - &amp;quot;Template Slide 01&amp;quot;&quot;/&gt;&lt;property id=&quot;20307&quot; value=&quot;283&quot;/&gt;&lt;/object&gt;&lt;object type=&quot;3&quot; unique_id=&quot;10007&quot;&gt;&lt;property id=&quot;20148&quot; value=&quot;5&quot;/&gt;&lt;property id=&quot;20300&quot; value=&quot;Slide 5 - &amp;quot;Template (w/ Placeholder) 01&amp;quot;&quot;/&gt;&lt;property id=&quot;20307&quot; value=&quot;344&quot;/&gt;&lt;/object&gt;&lt;object type=&quot;3&quot; unique_id=&quot;10008&quot;&gt;&lt;property id=&quot;20148&quot; value=&quot;5&quot;/&gt;&lt;property id=&quot;20300&quot; value=&quot;Slide 6 - &amp;quot;Template (w/ Placeholder) 02&amp;quot;&quot;/&gt;&lt;property id=&quot;20307&quot; value=&quot;343&quot;/&gt;&lt;/object&gt;&lt;object type=&quot;3&quot; unique_id=&quot;10017&quot;&gt;&lt;property id=&quot;20148&quot; value=&quot;5&quot;/&gt;&lt;property id=&quot;20300&quot; value=&quot;Slide 2 - &amp;quot;Company Outline Presentation&amp;quot;&quot;/&gt;&lt;property id=&quot;20307&quot; value=&quot;346&quot;/&gt;&lt;/object&gt;&lt;object type=&quot;3&quot; unique_id=&quot;10059&quot;&gt;&lt;property id=&quot;20148&quot; value=&quot;5&quot;/&gt;&lt;property id=&quot;20300&quot; value=&quot;Slide 3 - &amp;quot;Company Outline Presentation&amp;quot;&quot;/&gt;&lt;property id=&quot;20307&quot; value=&quot;347&quot;/&gt;&lt;/object&gt;&lt;/object&gt;&lt;object type=&quot;8&quot; unique_id=&quot;10016&quot;&gt;&lt;/object&gt;&lt;/object&gt;&lt;/database&gt;"/>
  <p:tag name="SECTOMILLISECCONVERTED" val="1"/>
</p:tagLst>
</file>

<file path=ppt/theme/theme1.xml><?xml version="1.0" encoding="utf-8"?>
<a:theme xmlns:a="http://schemas.openxmlformats.org/drawingml/2006/main" name="ADHA Slide Deck 2023">
  <a:themeElements>
    <a:clrScheme name="ADHA">
      <a:dk1>
        <a:srgbClr val="000000"/>
      </a:dk1>
      <a:lt1>
        <a:srgbClr val="FFFFFF"/>
      </a:lt1>
      <a:dk2>
        <a:srgbClr val="44546A"/>
      </a:dk2>
      <a:lt2>
        <a:srgbClr val="E7E6E6"/>
      </a:lt2>
      <a:accent1>
        <a:srgbClr val="3E2C70"/>
      </a:accent1>
      <a:accent2>
        <a:srgbClr val="B39DCA"/>
      </a:accent2>
      <a:accent3>
        <a:srgbClr val="FBAF3F"/>
      </a:accent3>
      <a:accent4>
        <a:srgbClr val="EFA01F"/>
      </a:accent4>
      <a:accent5>
        <a:srgbClr val="755EA8"/>
      </a:accent5>
      <a:accent6>
        <a:srgbClr val="FFE5B3"/>
      </a:accent6>
      <a:hlink>
        <a:srgbClr val="0563C1"/>
      </a:hlink>
      <a:folHlink>
        <a:srgbClr val="954F72"/>
      </a:folHlink>
    </a:clrScheme>
    <a:fontScheme name="Custom 35">
      <a:majorFont>
        <a:latin typeface="Arial Black"/>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HA_PPT_PresentationTemplate" id="{18950F67-1AD9-45E3-AF49-D5A7353E3508}" vid="{133A2A11-AEE7-48E9-9C6B-CBF5A54EAC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06E586B4E5BE48909F4DE85303F76B" ma:contentTypeVersion="" ma:contentTypeDescription="Create a new document." ma:contentTypeScope="" ma:versionID="90526fdb184fd484a33e3a26f3f1409a">
  <xsd:schema xmlns:xsd="http://www.w3.org/2001/XMLSchema" xmlns:xs="http://www.w3.org/2001/XMLSchema" xmlns:p="http://schemas.microsoft.com/office/2006/metadata/properties" xmlns:ns2="a3ca41f0-2b73-42eb-a12d-662af8fb5fd2" xmlns:ns3="3DF44443-214A-4889-AFB4-BCDD24D74406" xmlns:ns4="3df44443-214a-4889-afb4-bcdd24d74406" targetNamespace="http://schemas.microsoft.com/office/2006/metadata/properties" ma:root="true" ma:fieldsID="5511b7f6877d410c29790e65e1b818ce" ns2:_="" ns3:_="" ns4:_="">
    <xsd:import namespace="a3ca41f0-2b73-42eb-a12d-662af8fb5fd2"/>
    <xsd:import namespace="3DF44443-214A-4889-AFB4-BCDD24D74406"/>
    <xsd:import namespace="3df44443-214a-4889-afb4-bcdd24d7440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4:MediaServiceAutoKeyPoints" minOccurs="0"/>
                <xsd:element ref="ns4:MediaServiceKeyPoints" minOccurs="0"/>
                <xsd:element ref="ns4:MediaServiceGenerationTime" minOccurs="0"/>
                <xsd:element ref="ns4:MediaServiceEventHashCode" minOccurs="0"/>
                <xsd:element ref="ns4:MediaServiceDateTaken" minOccurs="0"/>
                <xsd:element ref="ns4:MediaServiceLocation" minOccurs="0"/>
                <xsd:element ref="ns4:lcf76f155ced4ddcb4097134ff3c332f" minOccurs="0"/>
                <xsd:element ref="ns2:TaxCatchAll" minOccurs="0"/>
                <xsd:element ref="ns4:MediaLengthInSeconds"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ca41f0-2b73-42eb-a12d-662af8fb5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4" nillable="true" ma:displayName="Taxonomy Catch All Column" ma:hidden="true" ma:list="{7c1679da-8d46-4c97-9d05-1cb67c0284a3}" ma:internalName="TaxCatchAll" ma:showField="CatchAllData" ma:web="a3ca41f0-2b73-42eb-a12d-662af8fb5fd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DF44443-214A-4889-AFB4-BCDD24D7440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f44443-214a-4889-afb4-bcdd24d74406" elementFormDefault="qualified">
    <xsd:import namespace="http://schemas.microsoft.com/office/2006/documentManagement/types"/>
    <xsd:import namespace="http://schemas.microsoft.com/office/infopath/2007/PartnerControls"/>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3a0944e-77c6-4806-add3-1db73bea92ea"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3ca41f0-2b73-42eb-a12d-662af8fb5fd2" xsi:nil="true"/>
    <lcf76f155ced4ddcb4097134ff3c332f xmlns="3df44443-214a-4889-afb4-bcdd24d7440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420BD89-734F-411D-9A2E-B65B86EEDFEC}">
  <ds:schemaRefs>
    <ds:schemaRef ds:uri="3DF44443-214A-4889-AFB4-BCDD24D74406"/>
    <ds:schemaRef ds:uri="3df44443-214a-4889-afb4-bcdd24d74406"/>
    <ds:schemaRef ds:uri="a3ca41f0-2b73-42eb-a12d-662af8fb5f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FADEF0-5C94-4BF1-B62E-F43E6D691B7C}">
  <ds:schemaRefs>
    <ds:schemaRef ds:uri="http://schemas.microsoft.com/sharepoint/v3/contenttype/forms"/>
  </ds:schemaRefs>
</ds:datastoreItem>
</file>

<file path=customXml/itemProps3.xml><?xml version="1.0" encoding="utf-8"?>
<ds:datastoreItem xmlns:ds="http://schemas.openxmlformats.org/officeDocument/2006/customXml" ds:itemID="{8F93FFBB-F0D0-4A79-9FF8-FB7B3E2B7234}">
  <ds:schemaRefs>
    <ds:schemaRef ds:uri="http://purl.org/dc/terms/"/>
    <ds:schemaRef ds:uri="http://schemas.openxmlformats.org/package/2006/metadata/core-properties"/>
    <ds:schemaRef ds:uri="3DF44443-214A-4889-AFB4-BCDD24D74406"/>
    <ds:schemaRef ds:uri="http://www.w3.org/XML/1998/namespace"/>
    <ds:schemaRef ds:uri="3df44443-214a-4889-afb4-bcdd24d74406"/>
    <ds:schemaRef ds:uri="http://schemas.microsoft.com/office/2006/metadata/properties"/>
    <ds:schemaRef ds:uri="http://schemas.microsoft.com/office/2006/documentManagement/types"/>
    <ds:schemaRef ds:uri="http://purl.org/dc/elements/1.1/"/>
    <ds:schemaRef ds:uri="http://schemas.microsoft.com/office/infopath/2007/PartnerControls"/>
    <ds:schemaRef ds:uri="a3ca41f0-2b73-42eb-a12d-662af8fb5fd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ADHA_PowerPoint_Template - 2023 Re-Brand</Template>
  <TotalTime>450</TotalTime>
  <Words>1541</Words>
  <Application>Microsoft Office PowerPoint</Application>
  <PresentationFormat>Widescreen</PresentationFormat>
  <Paragraphs>130</Paragraphs>
  <Slides>18</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Georgia</vt:lpstr>
      <vt:lpstr>Verdana</vt:lpstr>
      <vt:lpstr>Wingdings</vt:lpstr>
      <vt:lpstr>Courier New</vt:lpstr>
      <vt:lpstr>Calibri</vt:lpstr>
      <vt:lpstr>Liberation Sans</vt:lpstr>
      <vt:lpstr>Arial</vt:lpstr>
      <vt:lpstr>ADHA Slide Deck 2023</vt:lpstr>
      <vt:lpstr>PowerPoint Presentation</vt:lpstr>
      <vt:lpstr>PowerPoint Presentation</vt:lpstr>
      <vt:lpstr>PowerPoint Presentation</vt:lpstr>
      <vt:lpstr>What can ADHA DO FOR ME?</vt:lpstr>
      <vt:lpstr>PowerPoint Presentation</vt:lpstr>
      <vt:lpstr>PowerPoint Presentation</vt:lpstr>
      <vt:lpstr>PowerPoint Presentation</vt:lpstr>
      <vt:lpstr>PowerPoint Presentation</vt:lpstr>
      <vt:lpstr>ADHA Champions</vt:lpstr>
      <vt:lpstr>Student proud week</vt:lpstr>
      <vt:lpstr>PowerPoint Presentation</vt:lpstr>
      <vt:lpstr>PowerPoint Presentation</vt:lpstr>
      <vt:lpstr>PowerPoint Presentation</vt:lpstr>
      <vt:lpstr>PowerPoint Presentation</vt:lpstr>
      <vt:lpstr>PowerPoint Presentation</vt:lpstr>
      <vt:lpstr>Meet CE Smart by ADHA</vt:lpstr>
      <vt:lpstr>We asked:   What would you tell your younger self? </vt:lpstr>
      <vt:lpstr>You’ve got this!   And we’ve got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Kelsey Turner</dc:creator>
  <cp:keywords/>
  <dc:description/>
  <cp:lastModifiedBy>Chase Keller</cp:lastModifiedBy>
  <cp:revision>7</cp:revision>
  <dcterms:created xsi:type="dcterms:W3CDTF">2023-01-23T16:52:27Z</dcterms:created>
  <dcterms:modified xsi:type="dcterms:W3CDTF">2025-09-22T21:07:56Z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0x0101004606E586B4E5BE48909F4DE85303F76B</vt:lpwstr>
  </property>
  <property fmtid="{D5CDD505-2E9C-101B-9397-08002B2CF9AE}" pid="3" name="_dlc_DocIdItemGuid">
    <vt:lpwstr>24da68ff-a20f-4a75-b534-c67f5eab3292</vt:lpwstr>
  </property>
  <property fmtid="{D5CDD505-2E9C-101B-9397-08002B2CF9AE}" pid="4" name="MediaServiceImageTags">
    <vt:lpwstr/>
  </property>
</Properties>
</file>