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3"/>
  </p:notesMasterIdLst>
  <p:handoutMasterIdLst>
    <p:handoutMasterId r:id="rId24"/>
  </p:handoutMasterIdLst>
  <p:sldIdLst>
    <p:sldId id="256" r:id="rId5"/>
    <p:sldId id="560" r:id="rId6"/>
    <p:sldId id="561" r:id="rId7"/>
    <p:sldId id="271" r:id="rId8"/>
    <p:sldId id="275" r:id="rId9"/>
    <p:sldId id="559" r:id="rId10"/>
    <p:sldId id="273" r:id="rId11"/>
    <p:sldId id="277" r:id="rId12"/>
    <p:sldId id="262" r:id="rId13"/>
    <p:sldId id="278" r:id="rId14"/>
    <p:sldId id="280" r:id="rId15"/>
    <p:sldId id="259" r:id="rId16"/>
    <p:sldId id="563" r:id="rId17"/>
    <p:sldId id="558" r:id="rId18"/>
    <p:sldId id="429" r:id="rId19"/>
    <p:sldId id="431" r:id="rId20"/>
    <p:sldId id="433" r:id="rId21"/>
    <p:sldId id="422" r:id="rId22"/>
  </p:sldIdLst>
  <p:sldSz cx="12192000" cy="6858000"/>
  <p:notesSz cx="6858000" cy="9144000"/>
  <p:embeddedFontLst>
    <p:embeddedFont>
      <p:font typeface="Georgia" panose="02040502050405020303" pitchFamily="18"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87660-1F77-AA1A-2D9A-FEBD9B65046C}" name="Bronwyn Barrera" initials="BB" userId="S::bronwynb@adha.net::ed8630cf-8e9e-47b1-85d5-921736edcaed" providerId="AD"/>
  <p188:author id="{F54ED48B-3CCC-9A51-4061-A38A32925598}" name="Kelsey Turner" initials="KT" userId="S::KelseyT@adha.net::f9930319-3adf-401d-a9e4-960c17d309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63BFA1"/>
    <a:srgbClr val="F0542D"/>
    <a:srgbClr val="5DA9DD"/>
    <a:srgbClr val="67CAE7"/>
    <a:srgbClr val="DB342A"/>
    <a:srgbClr val="E7772B"/>
    <a:srgbClr val="E57246"/>
    <a:srgbClr val="FAA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A528CB-C67A-4FD5-BD7F-C23B79DEA1A7}" v="33" dt="2025-07-17T18:58:16.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ags" Target="tags/tag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e Keller" userId="44b1b381-b330-4c37-8b95-14ab1b9448c4" providerId="ADAL" clId="{74A528CB-C67A-4FD5-BD7F-C23B79DEA1A7}"/>
    <pc:docChg chg="undo custSel delSld modSld">
      <pc:chgData name="Chase Keller" userId="44b1b381-b330-4c37-8b95-14ab1b9448c4" providerId="ADAL" clId="{74A528CB-C67A-4FD5-BD7F-C23B79DEA1A7}" dt="2025-07-17T18:59:47.662" v="1080" actId="1076"/>
      <pc:docMkLst>
        <pc:docMk/>
      </pc:docMkLst>
      <pc:sldChg chg="addSp delSp modSp mod modNotesTx">
        <pc:chgData name="Chase Keller" userId="44b1b381-b330-4c37-8b95-14ab1b9448c4" providerId="ADAL" clId="{74A528CB-C67A-4FD5-BD7F-C23B79DEA1A7}" dt="2025-07-17T18:47:33.504" v="899" actId="20577"/>
        <pc:sldMkLst>
          <pc:docMk/>
          <pc:sldMk cId="810229494" sldId="262"/>
        </pc:sldMkLst>
        <pc:spChg chg="mod">
          <ac:chgData name="Chase Keller" userId="44b1b381-b330-4c37-8b95-14ab1b9448c4" providerId="ADAL" clId="{74A528CB-C67A-4FD5-BD7F-C23B79DEA1A7}" dt="2025-07-16T15:38:33.833" v="98" actId="20577"/>
          <ac:spMkLst>
            <pc:docMk/>
            <pc:sldMk cId="810229494" sldId="262"/>
            <ac:spMk id="2" creationId="{787FD509-BBDA-27BE-AB89-BDD39980E855}"/>
          </ac:spMkLst>
        </pc:spChg>
        <pc:spChg chg="add mod">
          <ac:chgData name="Chase Keller" userId="44b1b381-b330-4c37-8b95-14ab1b9448c4" providerId="ADAL" clId="{74A528CB-C67A-4FD5-BD7F-C23B79DEA1A7}" dt="2025-07-17T18:47:33.504" v="899" actId="20577"/>
          <ac:spMkLst>
            <pc:docMk/>
            <pc:sldMk cId="810229494" sldId="262"/>
            <ac:spMk id="3" creationId="{A5233A28-A705-3F3A-311B-B6918FD37105}"/>
          </ac:spMkLst>
        </pc:spChg>
        <pc:spChg chg="mod">
          <ac:chgData name="Chase Keller" userId="44b1b381-b330-4c37-8b95-14ab1b9448c4" providerId="ADAL" clId="{74A528CB-C67A-4FD5-BD7F-C23B79DEA1A7}" dt="2025-07-17T18:46:38.684" v="864" actId="1076"/>
          <ac:spMkLst>
            <pc:docMk/>
            <pc:sldMk cId="810229494" sldId="262"/>
            <ac:spMk id="5" creationId="{3A81F5C8-BF6B-3B12-A16A-7F6193E7AA63}"/>
          </ac:spMkLst>
        </pc:spChg>
        <pc:picChg chg="del">
          <ac:chgData name="Chase Keller" userId="44b1b381-b330-4c37-8b95-14ab1b9448c4" providerId="ADAL" clId="{74A528CB-C67A-4FD5-BD7F-C23B79DEA1A7}" dt="2025-07-16T15:39:25.797" v="187" actId="478"/>
          <ac:picMkLst>
            <pc:docMk/>
            <pc:sldMk cId="810229494" sldId="262"/>
            <ac:picMk id="4" creationId="{F04BB5EE-2043-4D94-BBCE-72751430455B}"/>
          </ac:picMkLst>
        </pc:picChg>
        <pc:picChg chg="add mod">
          <ac:chgData name="Chase Keller" userId="44b1b381-b330-4c37-8b95-14ab1b9448c4" providerId="ADAL" clId="{74A528CB-C67A-4FD5-BD7F-C23B79DEA1A7}" dt="2025-07-17T18:46:41.770" v="865" actId="1076"/>
          <ac:picMkLst>
            <pc:docMk/>
            <pc:sldMk cId="810229494" sldId="262"/>
            <ac:picMk id="6" creationId="{9582DCFD-7B93-4AE8-C190-D329A362DD85}"/>
          </ac:picMkLst>
        </pc:picChg>
      </pc:sldChg>
      <pc:sldChg chg="addSp delSp modSp mod modNotesTx">
        <pc:chgData name="Chase Keller" userId="44b1b381-b330-4c37-8b95-14ab1b9448c4" providerId="ADAL" clId="{74A528CB-C67A-4FD5-BD7F-C23B79DEA1A7}" dt="2025-07-17T17:29:49.738" v="862" actId="1076"/>
        <pc:sldMkLst>
          <pc:docMk/>
          <pc:sldMk cId="3089685199" sldId="275"/>
        </pc:sldMkLst>
        <pc:picChg chg="del">
          <ac:chgData name="Chase Keller" userId="44b1b381-b330-4c37-8b95-14ab1b9448c4" providerId="ADAL" clId="{74A528CB-C67A-4FD5-BD7F-C23B79DEA1A7}" dt="2025-07-17T17:26:56.732" v="790" actId="478"/>
          <ac:picMkLst>
            <pc:docMk/>
            <pc:sldMk cId="3089685199" sldId="275"/>
            <ac:picMk id="3" creationId="{A105D9EE-CA9E-56EC-A677-4F4B8607C042}"/>
          </ac:picMkLst>
        </pc:picChg>
        <pc:picChg chg="add mod">
          <ac:chgData name="Chase Keller" userId="44b1b381-b330-4c37-8b95-14ab1b9448c4" providerId="ADAL" clId="{74A528CB-C67A-4FD5-BD7F-C23B79DEA1A7}" dt="2025-07-17T17:27:31.643" v="799" actId="1076"/>
          <ac:picMkLst>
            <pc:docMk/>
            <pc:sldMk cId="3089685199" sldId="275"/>
            <ac:picMk id="5" creationId="{1643178C-CDE8-83E5-3A73-06F562AF1497}"/>
          </ac:picMkLst>
        </pc:picChg>
        <pc:picChg chg="add mod">
          <ac:chgData name="Chase Keller" userId="44b1b381-b330-4c37-8b95-14ab1b9448c4" providerId="ADAL" clId="{74A528CB-C67A-4FD5-BD7F-C23B79DEA1A7}" dt="2025-07-17T17:29:49.738" v="862" actId="1076"/>
          <ac:picMkLst>
            <pc:docMk/>
            <pc:sldMk cId="3089685199" sldId="275"/>
            <ac:picMk id="7" creationId="{EE41D464-E29A-335F-B18D-774E4A0ACCA3}"/>
          </ac:picMkLst>
        </pc:picChg>
      </pc:sldChg>
      <pc:sldChg chg="modSp mod">
        <pc:chgData name="Chase Keller" userId="44b1b381-b330-4c37-8b95-14ab1b9448c4" providerId="ADAL" clId="{74A528CB-C67A-4FD5-BD7F-C23B79DEA1A7}" dt="2025-07-17T17:02:56.884" v="376" actId="20577"/>
        <pc:sldMkLst>
          <pc:docMk/>
          <pc:sldMk cId="3726564133" sldId="277"/>
        </pc:sldMkLst>
        <pc:spChg chg="mod">
          <ac:chgData name="Chase Keller" userId="44b1b381-b330-4c37-8b95-14ab1b9448c4" providerId="ADAL" clId="{74A528CB-C67A-4FD5-BD7F-C23B79DEA1A7}" dt="2025-07-17T17:02:56.884" v="376" actId="20577"/>
          <ac:spMkLst>
            <pc:docMk/>
            <pc:sldMk cId="3726564133" sldId="277"/>
            <ac:spMk id="9" creationId="{266F5067-40D8-F4AF-A69E-CEDA7456A0A7}"/>
          </ac:spMkLst>
        </pc:spChg>
      </pc:sldChg>
      <pc:sldChg chg="addSp delSp modSp mod">
        <pc:chgData name="Chase Keller" userId="44b1b381-b330-4c37-8b95-14ab1b9448c4" providerId="ADAL" clId="{74A528CB-C67A-4FD5-BD7F-C23B79DEA1A7}" dt="2025-07-17T18:59:47.662" v="1080" actId="1076"/>
        <pc:sldMkLst>
          <pc:docMk/>
          <pc:sldMk cId="3902330841" sldId="278"/>
        </pc:sldMkLst>
        <pc:spChg chg="mod">
          <ac:chgData name="Chase Keller" userId="44b1b381-b330-4c37-8b95-14ab1b9448c4" providerId="ADAL" clId="{74A528CB-C67A-4FD5-BD7F-C23B79DEA1A7}" dt="2025-07-17T18:58:09.881" v="1002" actId="14100"/>
          <ac:spMkLst>
            <pc:docMk/>
            <pc:sldMk cId="3902330841" sldId="278"/>
            <ac:spMk id="3" creationId="{C03152F4-DF9A-4705-A886-E902AF151F0F}"/>
          </ac:spMkLst>
        </pc:spChg>
        <pc:spChg chg="add mod">
          <ac:chgData name="Chase Keller" userId="44b1b381-b330-4c37-8b95-14ab1b9448c4" providerId="ADAL" clId="{74A528CB-C67A-4FD5-BD7F-C23B79DEA1A7}" dt="2025-07-17T18:59:47.662" v="1080" actId="1076"/>
          <ac:spMkLst>
            <pc:docMk/>
            <pc:sldMk cId="3902330841" sldId="278"/>
            <ac:spMk id="7" creationId="{166D524E-9B7D-5A8C-CFDD-092485CA63AF}"/>
          </ac:spMkLst>
        </pc:spChg>
        <pc:picChg chg="add mod">
          <ac:chgData name="Chase Keller" userId="44b1b381-b330-4c37-8b95-14ab1b9448c4" providerId="ADAL" clId="{74A528CB-C67A-4FD5-BD7F-C23B79DEA1A7}" dt="2025-07-17T18:59:44.375" v="1079" actId="1076"/>
          <ac:picMkLst>
            <pc:docMk/>
            <pc:sldMk cId="3902330841" sldId="278"/>
            <ac:picMk id="5" creationId="{3AB2A31A-9248-8840-FD2F-4040302200E0}"/>
          </ac:picMkLst>
        </pc:picChg>
        <pc:picChg chg="mod">
          <ac:chgData name="Chase Keller" userId="44b1b381-b330-4c37-8b95-14ab1b9448c4" providerId="ADAL" clId="{74A528CB-C67A-4FD5-BD7F-C23B79DEA1A7}" dt="2025-07-17T18:57:14.341" v="925" actId="1076"/>
          <ac:picMkLst>
            <pc:docMk/>
            <pc:sldMk cId="3902330841" sldId="278"/>
            <ac:picMk id="6" creationId="{387E8C9E-53FF-B927-37BC-39E180D1AFEF}"/>
          </ac:picMkLst>
        </pc:picChg>
        <pc:picChg chg="del">
          <ac:chgData name="Chase Keller" userId="44b1b381-b330-4c37-8b95-14ab1b9448c4" providerId="ADAL" clId="{74A528CB-C67A-4FD5-BD7F-C23B79DEA1A7}" dt="2025-07-17T18:55:47.958" v="911" actId="478"/>
          <ac:picMkLst>
            <pc:docMk/>
            <pc:sldMk cId="3902330841" sldId="278"/>
            <ac:picMk id="8" creationId="{4E3F55A4-A319-E229-D8AA-52F6B35F6038}"/>
          </ac:picMkLst>
        </pc:picChg>
        <pc:picChg chg="del">
          <ac:chgData name="Chase Keller" userId="44b1b381-b330-4c37-8b95-14ab1b9448c4" providerId="ADAL" clId="{74A528CB-C67A-4FD5-BD7F-C23B79DEA1A7}" dt="2025-07-17T18:51:25.273" v="900" actId="478"/>
          <ac:picMkLst>
            <pc:docMk/>
            <pc:sldMk cId="3902330841" sldId="278"/>
            <ac:picMk id="1030" creationId="{AF9116D8-9880-796B-57C3-DE6AC2078759}"/>
          </ac:picMkLst>
        </pc:picChg>
        <pc:picChg chg="del">
          <ac:chgData name="Chase Keller" userId="44b1b381-b330-4c37-8b95-14ab1b9448c4" providerId="ADAL" clId="{74A528CB-C67A-4FD5-BD7F-C23B79DEA1A7}" dt="2025-07-17T18:51:26.354" v="901" actId="478"/>
          <ac:picMkLst>
            <pc:docMk/>
            <pc:sldMk cId="3902330841" sldId="278"/>
            <ac:picMk id="1032" creationId="{3EBA383E-5738-B273-9CEA-D9ECBA9FC55E}"/>
          </ac:picMkLst>
        </pc:picChg>
      </pc:sldChg>
      <pc:sldChg chg="del">
        <pc:chgData name="Chase Keller" userId="44b1b381-b330-4c37-8b95-14ab1b9448c4" providerId="ADAL" clId="{74A528CB-C67A-4FD5-BD7F-C23B79DEA1A7}" dt="2025-07-16T15:40:15.856" v="197" actId="2696"/>
        <pc:sldMkLst>
          <pc:docMk/>
          <pc:sldMk cId="1535777810" sldId="279"/>
        </pc:sldMkLst>
      </pc:sldChg>
      <pc:sldChg chg="addSp delSp modSp mod modNotesTx">
        <pc:chgData name="Chase Keller" userId="44b1b381-b330-4c37-8b95-14ab1b9448c4" providerId="ADAL" clId="{74A528CB-C67A-4FD5-BD7F-C23B79DEA1A7}" dt="2025-07-17T17:14:37.129" v="493" actId="1076"/>
        <pc:sldMkLst>
          <pc:docMk/>
          <pc:sldMk cId="3817696803" sldId="429"/>
        </pc:sldMkLst>
        <pc:spChg chg="add mod">
          <ac:chgData name="Chase Keller" userId="44b1b381-b330-4c37-8b95-14ab1b9448c4" providerId="ADAL" clId="{74A528CB-C67A-4FD5-BD7F-C23B79DEA1A7}" dt="2025-07-17T17:09:23.901" v="427" actId="20577"/>
          <ac:spMkLst>
            <pc:docMk/>
            <pc:sldMk cId="3817696803" sldId="429"/>
            <ac:spMk id="4" creationId="{24713C87-3F73-BC28-3126-4D4ADB34AD5E}"/>
          </ac:spMkLst>
        </pc:spChg>
        <pc:spChg chg="add del mod">
          <ac:chgData name="Chase Keller" userId="44b1b381-b330-4c37-8b95-14ab1b9448c4" providerId="ADAL" clId="{74A528CB-C67A-4FD5-BD7F-C23B79DEA1A7}" dt="2025-07-17T17:10:33.753" v="434" actId="478"/>
          <ac:spMkLst>
            <pc:docMk/>
            <pc:sldMk cId="3817696803" sldId="429"/>
            <ac:spMk id="5" creationId="{AA2EA070-A426-BD3B-AC55-F8C8D282BA68}"/>
          </ac:spMkLst>
        </pc:spChg>
        <pc:spChg chg="mod">
          <ac:chgData name="Chase Keller" userId="44b1b381-b330-4c37-8b95-14ab1b9448c4" providerId="ADAL" clId="{74A528CB-C67A-4FD5-BD7F-C23B79DEA1A7}" dt="2025-07-16T15:40:53.778" v="209" actId="14100"/>
          <ac:spMkLst>
            <pc:docMk/>
            <pc:sldMk cId="3817696803" sldId="429"/>
            <ac:spMk id="6" creationId="{2338491A-2F14-5B46-9CCE-F025BD813D17}"/>
          </ac:spMkLst>
        </pc:spChg>
        <pc:spChg chg="add">
          <ac:chgData name="Chase Keller" userId="44b1b381-b330-4c37-8b95-14ab1b9448c4" providerId="ADAL" clId="{74A528CB-C67A-4FD5-BD7F-C23B79DEA1A7}" dt="2025-07-17T17:10:03.577" v="429"/>
          <ac:spMkLst>
            <pc:docMk/>
            <pc:sldMk cId="3817696803" sldId="429"/>
            <ac:spMk id="7" creationId="{85058003-85E9-6C50-009D-DEDBAEECCE3A}"/>
          </ac:spMkLst>
        </pc:spChg>
        <pc:spChg chg="mod">
          <ac:chgData name="Chase Keller" userId="44b1b381-b330-4c37-8b95-14ab1b9448c4" providerId="ADAL" clId="{74A528CB-C67A-4FD5-BD7F-C23B79DEA1A7}" dt="2025-07-17T17:12:23.546" v="449" actId="1076"/>
          <ac:spMkLst>
            <pc:docMk/>
            <pc:sldMk cId="3817696803" sldId="429"/>
            <ac:spMk id="8" creationId="{DDB35ED2-E242-4B9B-806D-5FD58668F826}"/>
          </ac:spMkLst>
        </pc:spChg>
        <pc:spChg chg="del">
          <ac:chgData name="Chase Keller" userId="44b1b381-b330-4c37-8b95-14ab1b9448c4" providerId="ADAL" clId="{74A528CB-C67A-4FD5-BD7F-C23B79DEA1A7}" dt="2025-07-16T15:41:06.288" v="226" actId="478"/>
          <ac:spMkLst>
            <pc:docMk/>
            <pc:sldMk cId="3817696803" sldId="429"/>
            <ac:spMk id="9" creationId="{246A9D6B-DF40-43A7-B69A-FC12214B1417}"/>
          </ac:spMkLst>
        </pc:spChg>
        <pc:spChg chg="add mod">
          <ac:chgData name="Chase Keller" userId="44b1b381-b330-4c37-8b95-14ab1b9448c4" providerId="ADAL" clId="{74A528CB-C67A-4FD5-BD7F-C23B79DEA1A7}" dt="2025-07-17T17:10:12.729" v="431"/>
          <ac:spMkLst>
            <pc:docMk/>
            <pc:sldMk cId="3817696803" sldId="429"/>
            <ac:spMk id="9" creationId="{8A0197CF-8A19-5113-3F8C-6A7E3EECDBF1}"/>
          </ac:spMkLst>
        </pc:spChg>
        <pc:spChg chg="del">
          <ac:chgData name="Chase Keller" userId="44b1b381-b330-4c37-8b95-14ab1b9448c4" providerId="ADAL" clId="{74A528CB-C67A-4FD5-BD7F-C23B79DEA1A7}" dt="2025-07-16T15:41:05.187" v="225" actId="478"/>
          <ac:spMkLst>
            <pc:docMk/>
            <pc:sldMk cId="3817696803" sldId="429"/>
            <ac:spMk id="10" creationId="{07A7314E-AFF1-4253-86EC-931B5761F162}"/>
          </ac:spMkLst>
        </pc:spChg>
        <pc:spChg chg="add del mod">
          <ac:chgData name="Chase Keller" userId="44b1b381-b330-4c37-8b95-14ab1b9448c4" providerId="ADAL" clId="{74A528CB-C67A-4FD5-BD7F-C23B79DEA1A7}" dt="2025-07-17T17:10:33.753" v="434" actId="478"/>
          <ac:spMkLst>
            <pc:docMk/>
            <pc:sldMk cId="3817696803" sldId="429"/>
            <ac:spMk id="10" creationId="{8877639B-9CE2-8CC3-4246-516C6E1BBFDE}"/>
          </ac:spMkLst>
        </pc:spChg>
        <pc:spChg chg="add mod">
          <ac:chgData name="Chase Keller" userId="44b1b381-b330-4c37-8b95-14ab1b9448c4" providerId="ADAL" clId="{74A528CB-C67A-4FD5-BD7F-C23B79DEA1A7}" dt="2025-07-17T17:12:32.704" v="451" actId="14100"/>
          <ac:spMkLst>
            <pc:docMk/>
            <pc:sldMk cId="3817696803" sldId="429"/>
            <ac:spMk id="11" creationId="{96C9DBEF-DD6F-0B85-CD6E-B4A0CB5EAAA8}"/>
          </ac:spMkLst>
        </pc:spChg>
        <pc:spChg chg="add">
          <ac:chgData name="Chase Keller" userId="44b1b381-b330-4c37-8b95-14ab1b9448c4" providerId="ADAL" clId="{74A528CB-C67A-4FD5-BD7F-C23B79DEA1A7}" dt="2025-07-17T17:10:48.823" v="438"/>
          <ac:spMkLst>
            <pc:docMk/>
            <pc:sldMk cId="3817696803" sldId="429"/>
            <ac:spMk id="12" creationId="{ED617691-E97D-38D2-B0C1-8C2F4A6C7467}"/>
          </ac:spMkLst>
        </pc:spChg>
        <pc:picChg chg="add mod">
          <ac:chgData name="Chase Keller" userId="44b1b381-b330-4c37-8b95-14ab1b9448c4" providerId="ADAL" clId="{74A528CB-C67A-4FD5-BD7F-C23B79DEA1A7}" dt="2025-07-17T17:14:37.129" v="493" actId="1076"/>
          <ac:picMkLst>
            <pc:docMk/>
            <pc:sldMk cId="3817696803" sldId="429"/>
            <ac:picMk id="3" creationId="{C2B61AED-0FD2-D122-9239-38BCEF956E61}"/>
          </ac:picMkLst>
        </pc:picChg>
        <pc:picChg chg="del">
          <ac:chgData name="Chase Keller" userId="44b1b381-b330-4c37-8b95-14ab1b9448c4" providerId="ADAL" clId="{74A528CB-C67A-4FD5-BD7F-C23B79DEA1A7}" dt="2025-07-16T15:40:56.412" v="211" actId="478"/>
          <ac:picMkLst>
            <pc:docMk/>
            <pc:sldMk cId="3817696803" sldId="429"/>
            <ac:picMk id="12" creationId="{FE4A27A8-0384-45AE-9A1C-EE0089169F85}"/>
          </ac:picMkLst>
        </pc:picChg>
        <pc:picChg chg="del">
          <ac:chgData name="Chase Keller" userId="44b1b381-b330-4c37-8b95-14ab1b9448c4" providerId="ADAL" clId="{74A528CB-C67A-4FD5-BD7F-C23B79DEA1A7}" dt="2025-07-16T15:40:56.951" v="212" actId="478"/>
          <ac:picMkLst>
            <pc:docMk/>
            <pc:sldMk cId="3817696803" sldId="429"/>
            <ac:picMk id="13" creationId="{BDF980B4-35B0-4880-8193-68FD98F468AB}"/>
          </ac:picMkLst>
        </pc:picChg>
        <pc:picChg chg="del">
          <ac:chgData name="Chase Keller" userId="44b1b381-b330-4c37-8b95-14ab1b9448c4" providerId="ADAL" clId="{74A528CB-C67A-4FD5-BD7F-C23B79DEA1A7}" dt="2025-07-16T15:40:55.654" v="210" actId="478"/>
          <ac:picMkLst>
            <pc:docMk/>
            <pc:sldMk cId="3817696803" sldId="429"/>
            <ac:picMk id="16" creationId="{8FBBD29D-FE7B-C975-C5CA-B053EE97D118}"/>
          </ac:picMkLst>
        </pc:picChg>
      </pc:sldChg>
      <pc:sldChg chg="delSp modSp mod">
        <pc:chgData name="Chase Keller" userId="44b1b381-b330-4c37-8b95-14ab1b9448c4" providerId="ADAL" clId="{74A528CB-C67A-4FD5-BD7F-C23B79DEA1A7}" dt="2025-07-17T17:03:43.654" v="383" actId="20577"/>
        <pc:sldMkLst>
          <pc:docMk/>
          <pc:sldMk cId="1366084682" sldId="558"/>
        </pc:sldMkLst>
        <pc:spChg chg="mod">
          <ac:chgData name="Chase Keller" userId="44b1b381-b330-4c37-8b95-14ab1b9448c4" providerId="ADAL" clId="{74A528CB-C67A-4FD5-BD7F-C23B79DEA1A7}" dt="2025-07-16T20:18:51.454" v="240" actId="20577"/>
          <ac:spMkLst>
            <pc:docMk/>
            <pc:sldMk cId="1366084682" sldId="558"/>
            <ac:spMk id="6" creationId="{D668E999-4E2E-402D-9F09-FC81007B329D}"/>
          </ac:spMkLst>
        </pc:spChg>
        <pc:spChg chg="mod">
          <ac:chgData name="Chase Keller" userId="44b1b381-b330-4c37-8b95-14ab1b9448c4" providerId="ADAL" clId="{74A528CB-C67A-4FD5-BD7F-C23B79DEA1A7}" dt="2025-07-17T17:03:43.654" v="383" actId="20577"/>
          <ac:spMkLst>
            <pc:docMk/>
            <pc:sldMk cId="1366084682" sldId="558"/>
            <ac:spMk id="7" creationId="{57A45853-9C0E-48CB-98A3-650110F39466}"/>
          </ac:spMkLst>
        </pc:spChg>
        <pc:spChg chg="mod">
          <ac:chgData name="Chase Keller" userId="44b1b381-b330-4c37-8b95-14ab1b9448c4" providerId="ADAL" clId="{74A528CB-C67A-4FD5-BD7F-C23B79DEA1A7}" dt="2025-07-16T20:20:09.959" v="313" actId="1076"/>
          <ac:spMkLst>
            <pc:docMk/>
            <pc:sldMk cId="1366084682" sldId="558"/>
            <ac:spMk id="8" creationId="{9651D4DD-5CA3-9B4C-8D00-A9DE48607B45}"/>
          </ac:spMkLst>
        </pc:spChg>
        <pc:picChg chg="del">
          <ac:chgData name="Chase Keller" userId="44b1b381-b330-4c37-8b95-14ab1b9448c4" providerId="ADAL" clId="{74A528CB-C67A-4FD5-BD7F-C23B79DEA1A7}" dt="2025-07-16T20:19:49.719" v="296" actId="478"/>
          <ac:picMkLst>
            <pc:docMk/>
            <pc:sldMk cId="1366084682" sldId="558"/>
            <ac:picMk id="4" creationId="{FFAC517F-2B92-5676-4263-6DE52974E3C2}"/>
          </ac:picMkLst>
        </pc:picChg>
      </pc:sldChg>
      <pc:sldChg chg="addSp delSp modSp mod">
        <pc:chgData name="Chase Keller" userId="44b1b381-b330-4c37-8b95-14ab1b9448c4" providerId="ADAL" clId="{74A528CB-C67A-4FD5-BD7F-C23B79DEA1A7}" dt="2025-07-17T18:53:21.292" v="905" actId="20577"/>
        <pc:sldMkLst>
          <pc:docMk/>
          <pc:sldMk cId="635905471" sldId="559"/>
        </pc:sldMkLst>
        <pc:spChg chg="mod">
          <ac:chgData name="Chase Keller" userId="44b1b381-b330-4c37-8b95-14ab1b9448c4" providerId="ADAL" clId="{74A528CB-C67A-4FD5-BD7F-C23B79DEA1A7}" dt="2025-07-17T18:53:21.292" v="905" actId="20577"/>
          <ac:spMkLst>
            <pc:docMk/>
            <pc:sldMk cId="635905471" sldId="559"/>
            <ac:spMk id="15" creationId="{818C5249-B417-8989-58BB-BC6EF2BF3152}"/>
          </ac:spMkLst>
        </pc:spChg>
        <pc:picChg chg="add mod">
          <ac:chgData name="Chase Keller" userId="44b1b381-b330-4c37-8b95-14ab1b9448c4" providerId="ADAL" clId="{74A528CB-C67A-4FD5-BD7F-C23B79DEA1A7}" dt="2025-07-16T15:37:44.489" v="44" actId="1076"/>
          <ac:picMkLst>
            <pc:docMk/>
            <pc:sldMk cId="635905471" sldId="559"/>
            <ac:picMk id="4" creationId="{C98DCA70-FC4C-8D8D-36CA-744777C42CE6}"/>
          </ac:picMkLst>
        </pc:picChg>
        <pc:picChg chg="del">
          <ac:chgData name="Chase Keller" userId="44b1b381-b330-4c37-8b95-14ab1b9448c4" providerId="ADAL" clId="{74A528CB-C67A-4FD5-BD7F-C23B79DEA1A7}" dt="2025-07-16T15:37:26.163" v="38" actId="478"/>
          <ac:picMkLst>
            <pc:docMk/>
            <pc:sldMk cId="635905471" sldId="559"/>
            <ac:picMk id="17" creationId="{B7814DD9-A77D-D254-DF67-2E5038AB9671}"/>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a:solidFill>
                <a:srgbClr val="5B296D"/>
              </a:solidFill>
              <a:latin typeface="Arial" panose="020B0604020202020204" pitchFamily="34" charset="0"/>
              <a:cs typeface="Arial" panose="020B0604020202020204" pitchFamily="34" charset="0"/>
            </a:rPr>
            <a:t>Leann Keefer, MSM, RDH </a:t>
          </a:r>
          <a:endParaRPr lang="en-US">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RDH, BS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Larew, RDH</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custScaleX="101683" custScaleY="117947">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226936"/>
          <a:ext cx="6446319" cy="156122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54511" y="501883"/>
          <a:ext cx="858671" cy="858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746409" y="10512"/>
          <a:ext cx="4717667" cy="184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a:solidFill>
                <a:srgbClr val="5B296D"/>
              </a:solidFill>
              <a:latin typeface="Arial" panose="020B0604020202020204" pitchFamily="34" charset="0"/>
              <a:cs typeface="Arial" panose="020B0604020202020204" pitchFamily="34" charset="0"/>
            </a:rPr>
            <a:t>Leann Keefer, MSM, RDH </a:t>
          </a:r>
          <a:endParaRPr lang="en-US" sz="1400" kern="1200">
            <a:solidFill>
              <a:srgbClr val="5B296D"/>
            </a:solidFill>
            <a:latin typeface="Arial" panose="020B0604020202020204" pitchFamily="34" charset="0"/>
            <a:cs typeface="Arial" panose="020B0604020202020204" pitchFamily="34" charset="0"/>
          </a:endParaRPr>
        </a:p>
      </dsp:txBody>
      <dsp:txXfrm>
        <a:off x="1746409" y="10512"/>
        <a:ext cx="4717667" cy="1841412"/>
      </dsp:txXfrm>
    </dsp:sp>
    <dsp:sp modelId="{5B77E070-3085-47B2-BF08-DA94494262CA}">
      <dsp:nvSpPr>
        <dsp:cNvPr id="0" name=""/>
        <dsp:cNvSpPr/>
      </dsp:nvSpPr>
      <dsp:spPr>
        <a:xfrm>
          <a:off x="-17757" y="2242230"/>
          <a:ext cx="6446319" cy="156122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54511" y="2593505"/>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785452" y="2242230"/>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RDH, BS </a:t>
          </a:r>
          <a:endParaRPr lang="en-US" sz="1400" kern="1200">
            <a:solidFill>
              <a:srgbClr val="5B296D"/>
            </a:solidFill>
            <a:latin typeface="Arial" panose="020B0604020202020204" pitchFamily="34" charset="0"/>
            <a:cs typeface="Arial" panose="020B0604020202020204" pitchFamily="34" charset="0"/>
          </a:endParaRPr>
        </a:p>
      </dsp:txBody>
      <dsp:txXfrm>
        <a:off x="1785452" y="2242230"/>
        <a:ext cx="4639583" cy="1561220"/>
      </dsp:txXfrm>
    </dsp:sp>
    <dsp:sp modelId="{08FA72DC-3C65-4B09-A503-D1DFFB1D67E0}">
      <dsp:nvSpPr>
        <dsp:cNvPr id="0" name=""/>
        <dsp:cNvSpPr/>
      </dsp:nvSpPr>
      <dsp:spPr>
        <a:xfrm>
          <a:off x="-17757" y="4193755"/>
          <a:ext cx="6446319" cy="156122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54511" y="4545030"/>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785452" y="4193755"/>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Larew, RDH</a:t>
          </a:r>
          <a:endParaRPr lang="en-US" sz="1400" kern="1200">
            <a:solidFill>
              <a:srgbClr val="5B296D"/>
            </a:solidFill>
            <a:latin typeface="Arial" panose="020B0604020202020204" pitchFamily="34" charset="0"/>
            <a:cs typeface="Arial" panose="020B0604020202020204" pitchFamily="34" charset="0"/>
          </a:endParaRPr>
        </a:p>
      </dsp:txBody>
      <dsp:txXfrm>
        <a:off x="1785452" y="4193755"/>
        <a:ext cx="4639583" cy="156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7/17/2025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My DH Life Newsletter segmented for our student &amp; new professional members. </a:t>
            </a:r>
          </a:p>
          <a:p>
            <a:pPr marL="181240" indent="-181240">
              <a:buFont typeface="Arial" panose="020B0604020202020204" pitchFamily="34" charset="0"/>
              <a:buChar char="•"/>
            </a:pPr>
            <a:r>
              <a:rPr lang="en-US" dirty="0"/>
              <a:t>Able to quickly glance at the most “need to know” information from ADHA that month and click for more information</a:t>
            </a:r>
          </a:p>
          <a:p>
            <a:endParaRPr lang="en-US" dirty="0"/>
          </a:p>
        </p:txBody>
      </p:sp>
      <p:sp>
        <p:nvSpPr>
          <p:cNvPr id="4" name="Slide Number Placeholder 3"/>
          <p:cNvSpPr>
            <a:spLocks noGrp="1"/>
          </p:cNvSpPr>
          <p:nvPr>
            <p:ph type="sldNum" sz="quarter" idx="5"/>
          </p:nvPr>
        </p:nvSpPr>
        <p:spPr/>
        <p:txBody>
          <a:bodyPr/>
          <a:lstStyle/>
          <a:p>
            <a:fld id="{4A822DE8-912F-47FB-866B-53ABD00C23C7}" type="slidenum">
              <a:rPr lang="en-US" smtClean="0"/>
              <a:t>5</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more here:  https://www.adha.org/my-dental-hygiene-life/adha-champions</a:t>
            </a:r>
          </a:p>
          <a:p>
            <a:endParaRPr lang="en-US" dirty="0"/>
          </a:p>
        </p:txBody>
      </p:sp>
      <p:sp>
        <p:nvSpPr>
          <p:cNvPr id="4" name="Slide Number Placeholder 3"/>
          <p:cNvSpPr>
            <a:spLocks noGrp="1"/>
          </p:cNvSpPr>
          <p:nvPr>
            <p:ph type="sldNum" sz="quarter" idx="5"/>
          </p:nvPr>
        </p:nvSpPr>
        <p:spPr/>
        <p:txBody>
          <a:bodyPr/>
          <a:lstStyle/>
          <a:p>
            <a:fld id="{4A822DE8-912F-47FB-866B-53ABD00C23C7}" type="slidenum">
              <a:rPr lang="en-US" smtClean="0"/>
              <a:t>9</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10</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Packed with resources on everything from financial planning to career growth—and supported by both ADHA and our generous sponsors—</a:t>
            </a:r>
            <a:r>
              <a:rPr lang="en-US" sz="1200" b="0" i="1" kern="1200" dirty="0">
                <a:solidFill>
                  <a:schemeClr val="tx1"/>
                </a:solidFill>
                <a:effectLst/>
                <a:latin typeface="+mn-lt"/>
                <a:ea typeface="+mn-ea"/>
                <a:cs typeface="+mn-cs"/>
              </a:rPr>
              <a:t>My DH Life</a:t>
            </a:r>
            <a:r>
              <a:rPr lang="en-US" sz="1200" b="0" i="0" kern="1200" dirty="0">
                <a:solidFill>
                  <a:schemeClr val="tx1"/>
                </a:solidFill>
                <a:effectLst/>
                <a:latin typeface="+mn-lt"/>
                <a:ea typeface="+mn-ea"/>
                <a:cs typeface="+mn-cs"/>
              </a:rPr>
              <a:t> is your go-to for navigating life as a future RDH.</a:t>
            </a:r>
          </a:p>
          <a:p>
            <a:pPr algn="l"/>
            <a:endParaRPr lang="en-US" b="0" i="0" dirty="0">
              <a:solidFill>
                <a:srgbClr val="515151"/>
              </a:solidFill>
              <a:effectLst/>
              <a:latin typeface="Verdana" panose="020B0604030504040204" pitchFamily="34" charset="0"/>
            </a:endParaRPr>
          </a:p>
          <a:p>
            <a:pPr algn="l"/>
            <a:r>
              <a:rPr lang="en-US" b="0" i="0" dirty="0">
                <a:solidFill>
                  <a:srgbClr val="515151"/>
                </a:solidFill>
                <a:effectLst/>
                <a:latin typeface="Verdana" panose="020B0604030504040204" pitchFamily="34" charset="0"/>
              </a:rPr>
              <a:t>Job Board - </a:t>
            </a:r>
            <a:r>
              <a:rPr lang="en-US" b="0" i="0" dirty="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p>
          <a:p>
            <a:pPr algn="l"/>
            <a:endParaRPr lang="en-US" b="0" i="0" dirty="0">
              <a:solidFill>
                <a:srgbClr val="42352E"/>
              </a:solidFill>
              <a:effectLst/>
              <a:latin typeface="Georgia" panose="02040502050405020303" pitchFamily="18" charset="0"/>
            </a:endParaRPr>
          </a:p>
          <a:p>
            <a:pPr algn="l"/>
            <a:r>
              <a:rPr lang="en-US" b="0" i="0" dirty="0">
                <a:solidFill>
                  <a:srgbClr val="42352E"/>
                </a:solidFill>
                <a:effectLst/>
                <a:latin typeface="Georgia" panose="02040502050405020303" pitchFamily="18" charset="0"/>
              </a:rPr>
              <a:t>Scholarships &amp; more available here: https://www.adha.org/my-dental-hygiene-life/</a:t>
            </a:r>
            <a:endParaRPr lang="en-US" b="0" i="0" dirty="0">
              <a:solidFill>
                <a:srgbClr val="515151"/>
              </a:solidFill>
              <a:effectLst/>
              <a:latin typeface="Verdana" panose="020B0604030504040204" pitchFamily="34" charset="0"/>
            </a:endParaRPr>
          </a:p>
          <a:p>
            <a:pPr algn="l"/>
            <a:endParaRPr lang="en-US" b="0" i="0" dirty="0">
              <a:solidFill>
                <a:srgbClr val="515151"/>
              </a:solidFill>
              <a:effectLst/>
              <a:latin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4711C4FE-36F6-4C6A-9204-E4A622D48812}" type="slidenum">
              <a:rPr lang="en-US" smtClean="0"/>
              <a:t>15</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Lorem ipsum </a:t>
            </a:r>
            <a:r>
              <a:rPr lang="en-US" err="1">
                <a:solidFill>
                  <a:srgbClr val="3E2C70"/>
                </a:solidFill>
                <a:effectLst/>
                <a:latin typeface="Arial" panose="020B0604020202020204" pitchFamily="34" charset="0"/>
              </a:rPr>
              <a:t>delor</a:t>
            </a:r>
            <a:r>
              <a:rPr lang="en-US">
                <a:solidFill>
                  <a:srgbClr val="3E2C70"/>
                </a:solidFill>
                <a:effectLst/>
                <a:latin typeface="Arial" panose="020B0604020202020204" pitchFamily="34" charset="0"/>
              </a:rPr>
              <a:t> sit </a:t>
            </a:r>
            <a:r>
              <a:rPr lang="en-US" err="1">
                <a:solidFill>
                  <a:srgbClr val="3E2C70"/>
                </a:solidFill>
                <a:effectLst/>
                <a:latin typeface="Arial" panose="020B0604020202020204" pitchFamily="34" charset="0"/>
              </a:rPr>
              <a:t>amet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mus</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aute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dolupta</a:t>
            </a:r>
            <a:r>
              <a:rPr lang="en-US">
                <a:solidFill>
                  <a:srgbClr val="3E2C70"/>
                </a:solidFill>
                <a:effectLst/>
                <a:latin typeface="Arial" panose="020B0604020202020204" pitchFamily="34" charset="0"/>
              </a:rPr>
              <a:t> des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7/17/2025</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Advocate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a:solidFill>
                  <a:srgbClr val="3E2C70"/>
                </a:solidFill>
                <a:effectLst/>
                <a:latin typeface="Arial" panose="020B0604020202020204" pitchFamily="34" charset="0"/>
              </a:rPr>
              <a:t>We are passionate about elevating the role </a:t>
            </a:r>
            <a:br>
              <a:rPr lang="en-US" b="1">
                <a:solidFill>
                  <a:srgbClr val="3E2C70"/>
                </a:solidFill>
                <a:effectLst/>
                <a:latin typeface="Arial" panose="020B0604020202020204" pitchFamily="34" charset="0"/>
              </a:rPr>
            </a:br>
            <a:r>
              <a:rPr lang="en-US" b="1">
                <a:solidFill>
                  <a:srgbClr val="3E2C70"/>
                </a:solidFill>
                <a:effectLst/>
                <a:latin typeface="Arial" panose="020B0604020202020204" pitchFamily="34" charset="0"/>
              </a:rPr>
              <a:t>of the dental hygienist as leaders in healthcare.</a:t>
            </a:r>
            <a:endParaRPr lang="en-US">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Educate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Build Community</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a:solidFill>
                  <a:srgbClr val="FBAF3F"/>
                </a:solidFill>
                <a:effectLst/>
                <a:latin typeface="Arial" panose="020B0604020202020204" pitchFamily="34" charset="0"/>
              </a:rPr>
              <a:t>Meet our Members</a:t>
            </a:r>
            <a:endParaRPr lang="en-US">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 Incredible CE and professional development</a:t>
            </a:r>
          </a:p>
          <a:p>
            <a:r>
              <a:rPr lang="en-US">
                <a:solidFill>
                  <a:srgbClr val="3E2C70"/>
                </a:solidFill>
                <a:effectLst/>
                <a:latin typeface="Arial" panose="020B0604020202020204" pitchFamily="34" charset="0"/>
              </a:rPr>
              <a:t>• Career Connections</a:t>
            </a:r>
          </a:p>
          <a:p>
            <a:r>
              <a:rPr lang="en-US">
                <a:solidFill>
                  <a:srgbClr val="3E2C70"/>
                </a:solidFill>
                <a:effectLst/>
                <a:latin typeface="Arial" panose="020B0604020202020204" pitchFamily="34" charset="0"/>
              </a:rPr>
              <a:t>• First-rate resources</a:t>
            </a:r>
          </a:p>
          <a:p>
            <a:r>
              <a:rPr lang="en-US">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a:solidFill>
                  <a:srgbClr val="3E2C70"/>
                </a:solidFill>
                <a:effectLst/>
                <a:latin typeface="Arial" panose="020B0604020202020204" pitchFamily="34" charset="0"/>
              </a:rPr>
              <a:t>Membership in ADHA</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solidFill>
                  <a:srgbClr val="3E2C70"/>
                </a:solidFill>
                <a:effectLst/>
                <a:latin typeface="Arial" panose="020B0604020202020204" pitchFamily="34" charset="0"/>
              </a:rPr>
              <a:t>“ADHA offers so much knowledge,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insights, research and opportunities I need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to advance my career!”</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Become a Hygienist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Support Your Practice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Get CE Smart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Subhead</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6" name="Picture 5" descr="A purple and grey logo&#10;&#10;Description automatically generated">
            <a:extLst>
              <a:ext uri="{FF2B5EF4-FFF2-40B4-BE49-F238E27FC236}">
                <a16:creationId xmlns:a16="http://schemas.microsoft.com/office/drawing/2014/main" id="{2FA35429-0E66-2903-7ADB-38E0A4AF8A1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77826" y="5954648"/>
            <a:ext cx="2956501" cy="776891"/>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9" r:id="rId16"/>
    <p:sldLayoutId id="2147483841" r:id="rId17"/>
    <p:sldLayoutId id="2147483842" r:id="rId18"/>
    <p:sldLayoutId id="2147483843" r:id="rId19"/>
    <p:sldLayoutId id="2147483844" r:id="rId20"/>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adha.org/champ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738791"/>
            <a:ext cx="3571810" cy="2918809"/>
          </a:xfrm>
        </p:spPr>
        <p:txBody>
          <a:bodyPr>
            <a:normAutofit/>
          </a:bodyPr>
          <a:lstStyle/>
          <a:p>
            <a:pPr algn="l"/>
            <a:r>
              <a:rPr lang="en-US" sz="4800" dirty="0">
                <a:solidFill>
                  <a:schemeClr val="accent2">
                    <a:lumMod val="50000"/>
                  </a:schemeClr>
                </a:solidFill>
                <a:latin typeface="Arial"/>
                <a:cs typeface="Aria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407157"/>
            <a:ext cx="3662076" cy="636791"/>
          </a:xfrm>
        </p:spPr>
        <p:txBody>
          <a:bodyPr lIns="91440" tIns="45720" rIns="91440" bIns="45720" anchor="t">
            <a:normAutofit/>
          </a:bodyPr>
          <a:lstStyle/>
          <a:p>
            <a:pPr algn="l">
              <a:lnSpc>
                <a:spcPct val="110000"/>
              </a:lnSpc>
            </a:pPr>
            <a:r>
              <a:rPr lang="en-US" sz="2800" b="1" dirty="0">
                <a:solidFill>
                  <a:schemeClr val="tx1"/>
                </a:solidFill>
                <a:latin typeface="Arial"/>
                <a:cs typeface="Arial"/>
              </a:rPr>
              <a:t>April 13 – 17, 2026</a:t>
            </a:r>
          </a:p>
        </p:txBody>
      </p:sp>
      <p:pic>
        <p:nvPicPr>
          <p:cNvPr id="6" name="Picture 5">
            <a:extLst>
              <a:ext uri="{FF2B5EF4-FFF2-40B4-BE49-F238E27FC236}">
                <a16:creationId xmlns:a16="http://schemas.microsoft.com/office/drawing/2014/main" id="{387E8C9E-53FF-B927-37BC-39E180D1AFEF}"/>
              </a:ext>
            </a:extLst>
          </p:cNvPr>
          <p:cNvPicPr>
            <a:picLocks noChangeAspect="1"/>
          </p:cNvPicPr>
          <p:nvPr/>
        </p:nvPicPr>
        <p:blipFill>
          <a:blip r:embed="rId3"/>
          <a:stretch>
            <a:fillRect/>
          </a:stretch>
        </p:blipFill>
        <p:spPr>
          <a:xfrm>
            <a:off x="8219768" y="1078017"/>
            <a:ext cx="3185651" cy="5014702"/>
          </a:xfrm>
          <a:prstGeom prst="rect">
            <a:avLst/>
          </a:prstGeom>
        </p:spPr>
      </p:pic>
      <p:pic>
        <p:nvPicPr>
          <p:cNvPr id="5" name="Picture 4" descr="A person jumping in the air&#10;&#10;AI-generated content may be incorrect.">
            <a:extLst>
              <a:ext uri="{FF2B5EF4-FFF2-40B4-BE49-F238E27FC236}">
                <a16:creationId xmlns:a16="http://schemas.microsoft.com/office/drawing/2014/main" id="{3AB2A31A-9248-8840-FD2F-404030220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781" y="1078017"/>
            <a:ext cx="2685437" cy="3356796"/>
          </a:xfrm>
          <a:prstGeom prst="rect">
            <a:avLst/>
          </a:prstGeom>
        </p:spPr>
      </p:pic>
      <p:sp>
        <p:nvSpPr>
          <p:cNvPr id="7" name="TextBox 6">
            <a:extLst>
              <a:ext uri="{FF2B5EF4-FFF2-40B4-BE49-F238E27FC236}">
                <a16:creationId xmlns:a16="http://schemas.microsoft.com/office/drawing/2014/main" id="{166D524E-9B7D-5A8C-CFDD-092485CA63AF}"/>
              </a:ext>
            </a:extLst>
          </p:cNvPr>
          <p:cNvSpPr txBox="1"/>
          <p:nvPr/>
        </p:nvSpPr>
        <p:spPr>
          <a:xfrm>
            <a:off x="4976353" y="4833224"/>
            <a:ext cx="2762865" cy="923330"/>
          </a:xfrm>
          <a:prstGeom prst="rect">
            <a:avLst/>
          </a:prstGeom>
          <a:noFill/>
        </p:spPr>
        <p:txBody>
          <a:bodyPr wrap="square" rtlCol="0">
            <a:spAutoFit/>
          </a:bodyPr>
          <a:lstStyle/>
          <a:p>
            <a:r>
              <a:rPr lang="en-US" dirty="0">
                <a:ea typeface="Calibri" panose="020F0502020204030204"/>
                <a:cs typeface="Arial"/>
              </a:rPr>
              <a:t>Participate on Instagram. Follow us: </a:t>
            </a:r>
            <a:r>
              <a:rPr lang="en-US" b="1" dirty="0">
                <a:ea typeface="Calibri" panose="020F0502020204030204"/>
                <a:cs typeface="Arial"/>
              </a:rPr>
              <a:t>@yourADHA</a:t>
            </a:r>
          </a:p>
          <a:p>
            <a:endParaRPr lang="en-US" dirty="0"/>
          </a:p>
        </p:txBody>
      </p:sp>
    </p:spTree>
    <p:extLst>
      <p:ext uri="{BB962C8B-B14F-4D97-AF65-F5344CB8AC3E}">
        <p14:creationId xmlns:p14="http://schemas.microsoft.com/office/powerpoint/2010/main" val="390233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804672" y="2247614"/>
            <a:ext cx="4253411" cy="2580417"/>
          </a:xfrm>
        </p:spPr>
        <p:txBody>
          <a:bodyPr lIns="91440" tIns="45720" rIns="91440" bIns="45720" anchor="t">
            <a:normAutofit lnSpcReduction="10000"/>
          </a:bodyPr>
          <a:lstStyle/>
          <a:p>
            <a:pPr marL="342900" indent="-342900" defTabSz="457200">
              <a:spcAft>
                <a:spcPts val="600"/>
              </a:spcAft>
              <a:buClr>
                <a:srgbClr val="3E2C70"/>
              </a:buClr>
              <a:buFont typeface="Arial" panose="020B0604020202020204" pitchFamily="34" charset="0"/>
              <a:buChar char="•"/>
            </a:pPr>
            <a:r>
              <a:rPr lang="en-US" sz="1800"/>
              <a:t>Be part of a dental hygiene program</a:t>
            </a:r>
          </a:p>
          <a:p>
            <a:pPr marL="342900" indent="-342900" defTabSz="457200">
              <a:spcAft>
                <a:spcPts val="600"/>
              </a:spcAft>
              <a:buClr>
                <a:srgbClr val="3E2C70"/>
              </a:buClr>
              <a:buFont typeface="Arial" panose="020B0604020202020204" pitchFamily="34" charset="0"/>
              <a:buChar char="•"/>
            </a:pPr>
            <a:r>
              <a:rPr lang="en-US" sz="1800"/>
              <a:t>Have a student leader who is a member of ADHA</a:t>
            </a:r>
          </a:p>
          <a:p>
            <a:pPr marL="342900" indent="-342900" defTabSz="457200">
              <a:spcAft>
                <a:spcPts val="600"/>
              </a:spcAft>
              <a:buClr>
                <a:srgbClr val="3E2C70"/>
              </a:buClr>
              <a:buFont typeface="Arial" panose="020B0604020202020204" pitchFamily="34" charset="0"/>
              <a:buChar char="•"/>
            </a:pPr>
            <a:r>
              <a:rPr lang="en-US" sz="1800"/>
              <a:t>Have a faculty member student advisor</a:t>
            </a:r>
          </a:p>
          <a:p>
            <a:pPr marL="342900" indent="-342900" defTabSz="457200">
              <a:spcAft>
                <a:spcPts val="600"/>
              </a:spcAft>
              <a:buClr>
                <a:srgbClr val="3E2C70"/>
              </a:buClr>
              <a:buFont typeface="Arial" panose="020B0604020202020204" pitchFamily="34" charset="0"/>
              <a:buChar char="•"/>
            </a:pPr>
            <a:r>
              <a:rPr lang="en-US" sz="1800"/>
              <a:t>Maintain at least 10 active ADHA student members at all times</a:t>
            </a:r>
          </a:p>
        </p:txBody>
      </p:sp>
      <p:sp>
        <p:nvSpPr>
          <p:cNvPr id="6" name="TextBox 5">
            <a:extLst>
              <a:ext uri="{FF2B5EF4-FFF2-40B4-BE49-F238E27FC236}">
                <a16:creationId xmlns:a16="http://schemas.microsoft.com/office/drawing/2014/main" id="{D668E999-4E2E-402D-9F09-FC81007B329D}"/>
              </a:ext>
            </a:extLst>
          </p:cNvPr>
          <p:cNvSpPr txBox="1"/>
          <p:nvPr/>
        </p:nvSpPr>
        <p:spPr>
          <a:xfrm>
            <a:off x="6035316"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47508" y="2245363"/>
            <a:ext cx="5647362" cy="3247043"/>
          </a:xfrm>
          <a:prstGeom prst="rect">
            <a:avLst/>
          </a:prstGeom>
          <a:noFill/>
        </p:spPr>
        <p:txBody>
          <a:bodyPr wrap="square" rtlCol="0">
            <a:spAutoFit/>
          </a:bodyPr>
          <a:lstStyle/>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channels</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Extra perks during Student Proud Week</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804672" y="714792"/>
            <a:ext cx="9432925" cy="616157"/>
          </a:xfrm>
        </p:spPr>
        <p:txBody>
          <a:bodyPr/>
          <a:lstStyle/>
          <a:p>
            <a:r>
              <a:rPr lang="en-US">
                <a:solidFill>
                  <a:srgbClr val="3E2C70"/>
                </a:solidFill>
              </a:rPr>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92480"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871922" y="4970371"/>
            <a:ext cx="4680874" cy="830997"/>
          </a:xfrm>
          <a:prstGeom prst="rect">
            <a:avLst/>
          </a:prstGeom>
          <a:noFill/>
        </p:spPr>
        <p:txBody>
          <a:bodyPr wrap="square" lIns="91440" tIns="45720" rIns="91440" bIns="45720" rtlCol="0" anchor="t">
            <a:spAutoFit/>
          </a:bodyPr>
          <a:lstStyle/>
          <a:p>
            <a:pPr algn="ctr"/>
            <a:r>
              <a:rPr lang="en-US" sz="2400" b="1">
                <a:solidFill>
                  <a:srgbClr val="5B296D"/>
                </a:solidFill>
                <a:latin typeface="Arial"/>
                <a:cs typeface="Arial"/>
              </a:rPr>
              <a:t>Registration is open annually </a:t>
            </a:r>
            <a:endParaRPr lang="en-US" sz="2400" b="1">
              <a:solidFill>
                <a:srgbClr val="5B296D"/>
              </a:solidFill>
              <a:latin typeface="Arial" panose="020B0604020202020204" pitchFamily="34" charset="0"/>
              <a:cs typeface="Arial" panose="020B0604020202020204" pitchFamily="34" charset="0"/>
            </a:endParaRPr>
          </a:p>
          <a:p>
            <a:pPr algn="ctr"/>
            <a:r>
              <a:rPr lang="en-US" sz="2400" b="1">
                <a:solidFill>
                  <a:srgbClr val="5B296D"/>
                </a:solidFill>
                <a:latin typeface="Arial"/>
                <a:cs typeface="Arial"/>
              </a:rPr>
              <a:t>August 1 – October 1</a:t>
            </a:r>
          </a:p>
        </p:txBody>
      </p:sp>
    </p:spTree>
    <p:extLst>
      <p:ext uri="{BB962C8B-B14F-4D97-AF65-F5344CB8AC3E}">
        <p14:creationId xmlns:p14="http://schemas.microsoft.com/office/powerpoint/2010/main" val="31885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a:t>We’ve got you covered </a:t>
            </a:r>
            <a:r>
              <a:rPr lang="en-US" sz="6600" u="sng"/>
              <a:t>after</a:t>
            </a:r>
            <a:r>
              <a:rPr lang="en-US" sz="6600"/>
              <a:t> graduation too!</a:t>
            </a:r>
          </a:p>
        </p:txBody>
      </p:sp>
    </p:spTree>
    <p:extLst>
      <p:ext uri="{BB962C8B-B14F-4D97-AF65-F5344CB8AC3E}">
        <p14:creationId xmlns:p14="http://schemas.microsoft.com/office/powerpoint/2010/main" val="62404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7"/>
            <a:ext cx="4751758" cy="3664177"/>
          </a:xfrm>
        </p:spPr>
        <p:txBody>
          <a:bodyPr lIns="91440" tIns="45720" rIns="91440" bIns="45720" anchor="t">
            <a:normAutofit/>
          </a:bodyPr>
          <a:lstStyle/>
          <a:p>
            <a:pPr rtl="0">
              <a:spcBef>
                <a:spcPts val="0"/>
              </a:spcBef>
              <a:spcAft>
                <a:spcPts val="0"/>
              </a:spcAft>
            </a:pPr>
            <a:r>
              <a:rPr lang="en-US" sz="2000" b="0" i="0" u="none" strike="noStrike" dirty="0">
                <a:solidFill>
                  <a:srgbClr val="000000"/>
                </a:solidFill>
                <a:effectLst/>
                <a:latin typeface="Arial" panose="020B0604020202020204" pitchFamily="34" charset="0"/>
              </a:rPr>
              <a:t>To celebrate your journey from student to dental hygiene professional, ADHA has created the </a:t>
            </a:r>
            <a:r>
              <a:rPr lang="en-US" sz="2000" b="1" i="0" u="none" strike="noStrike" dirty="0">
                <a:solidFill>
                  <a:srgbClr val="000000"/>
                </a:solidFill>
                <a:effectLst/>
                <a:latin typeface="Arial" panose="020B0604020202020204" pitchFamily="34" charset="0"/>
              </a:rPr>
              <a:t>New Professional membership</a:t>
            </a:r>
            <a:r>
              <a:rPr lang="en-US" sz="2000" b="0" i="0" u="none" strike="noStrike" dirty="0">
                <a:solidFill>
                  <a:srgbClr val="000000"/>
                </a:solidFill>
                <a:effectLst/>
                <a:latin typeface="Arial" panose="020B0604020202020204" pitchFamily="34" charset="0"/>
              </a:rPr>
              <a:t> category, just for next-generation RDHs like you.  </a:t>
            </a:r>
            <a:endParaRPr lang="en-US" sz="2000" b="0" dirty="0">
              <a:effectLst/>
            </a:endParaRPr>
          </a:p>
          <a:p>
            <a:pPr rtl="0">
              <a:spcBef>
                <a:spcPts val="0"/>
              </a:spcBef>
              <a:spcAft>
                <a:spcPts val="0"/>
              </a:spcAft>
            </a:pPr>
            <a:br>
              <a:rPr lang="en-US" sz="2000" b="0" dirty="0">
                <a:effectLst/>
              </a:rPr>
            </a:br>
            <a:r>
              <a:rPr lang="en-US" sz="2000" b="0" i="0" u="none" strike="noStrike" dirty="0">
                <a:solidFill>
                  <a:srgbClr val="000000"/>
                </a:solidFill>
                <a:effectLst/>
                <a:latin typeface="Arial" panose="020B0604020202020204" pitchFamily="34" charset="0"/>
              </a:rPr>
              <a:t>We know getting started isn’t always easy so we’re helping you</a:t>
            </a:r>
            <a:r>
              <a:rPr lang="en-US" sz="2000" b="1" i="0" u="none" strike="noStrike" dirty="0">
                <a:solidFill>
                  <a:srgbClr val="000000"/>
                </a:solidFill>
                <a:effectLst/>
                <a:latin typeface="Arial" panose="020B0604020202020204" pitchFamily="34" charset="0"/>
              </a:rPr>
              <a:t> SAVE 35%</a:t>
            </a:r>
            <a:r>
              <a:rPr lang="en-US" sz="2000" b="0" i="0" u="none" strike="noStrike" dirty="0">
                <a:solidFill>
                  <a:srgbClr val="000000"/>
                </a:solidFill>
                <a:effectLst/>
                <a:latin typeface="Arial" panose="020B0604020202020204" pitchFamily="34" charset="0"/>
              </a:rPr>
              <a:t> on member dues for the first two years of your dental hygiene career</a:t>
            </a:r>
            <a:r>
              <a:rPr lang="en-US" sz="1800" b="0" i="0" u="none" strike="noStrike" dirty="0">
                <a:solidFill>
                  <a:srgbClr val="000000"/>
                </a:solidFill>
                <a:effectLst/>
                <a:latin typeface="Arial" panose="020B0604020202020204" pitchFamily="34" charset="0"/>
              </a:rPr>
              <a:t>. </a:t>
            </a:r>
            <a:endParaRPr lang="en-US" sz="2000" dirty="0">
              <a:latin typeface="+mn-lt"/>
              <a:cs typeface="Arial"/>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1938992"/>
          </a:xfrm>
          <a:prstGeom prst="rect">
            <a:avLst/>
          </a:prstGeom>
          <a:noFill/>
        </p:spPr>
        <p:txBody>
          <a:bodyPr wrap="square" lIns="91440" tIns="45720" rIns="91440" bIns="45720" rtlCol="0" anchor="t">
            <a:spAutoFit/>
          </a:bodyPr>
          <a:lstStyle/>
          <a:p>
            <a:pPr>
              <a:buClr>
                <a:srgbClr val="3E2C70"/>
              </a:buClr>
            </a:pPr>
            <a:r>
              <a:rPr lang="en-US" sz="2000" b="0" i="0" u="none" strike="noStrike" dirty="0">
                <a:solidFill>
                  <a:srgbClr val="000000"/>
                </a:solidFill>
                <a:effectLst/>
                <a:latin typeface="Arial" panose="020B0604020202020204" pitchFamily="34" charset="0"/>
              </a:rPr>
              <a:t>Don’t miss this opportunity for major savings on dues as you kick-off your career. </a:t>
            </a:r>
          </a:p>
          <a:p>
            <a:pPr>
              <a:buClr>
                <a:srgbClr val="3E2C70"/>
              </a:buClr>
            </a:pPr>
            <a:endParaRPr lang="en-US" sz="2000" dirty="0">
              <a:solidFill>
                <a:srgbClr val="000000"/>
              </a:solidFill>
              <a:latin typeface="Arial" panose="020B0604020202020204" pitchFamily="34" charset="0"/>
            </a:endParaRPr>
          </a:p>
          <a:p>
            <a:pPr>
              <a:buClr>
                <a:srgbClr val="3E2C70"/>
              </a:buClr>
            </a:pPr>
            <a:r>
              <a:rPr lang="en-US" sz="2000" b="1" i="0" u="none" strike="noStrike" dirty="0">
                <a:solidFill>
                  <a:srgbClr val="000000"/>
                </a:solidFill>
                <a:effectLst/>
                <a:latin typeface="Arial" panose="020B0604020202020204" pitchFamily="34" charset="0"/>
              </a:rPr>
              <a:t>PLUS enjoy all the amazing savings, connections and benefits that come with ADHA professional membership.</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1111402"/>
          </a:xfrm>
        </p:spPr>
        <p:txBody>
          <a:bodyPr>
            <a:normAutofit/>
          </a:bodyPr>
          <a:lstStyle/>
          <a:p>
            <a:r>
              <a:rPr lang="en-US" dirty="0">
                <a:solidFill>
                  <a:srgbClr val="3E2C70"/>
                </a:solidFill>
              </a:rPr>
              <a:t>New! New Professional Membership </a:t>
            </a:r>
          </a:p>
          <a:p>
            <a:r>
              <a:rPr lang="en-US" sz="2400" b="1" dirty="0">
                <a:solidFill>
                  <a:srgbClr val="DB3A73"/>
                </a:solidFill>
                <a:latin typeface="Arial"/>
                <a:cs typeface="Arial"/>
              </a:rPr>
              <a:t>35% off Professional Dues for 2 years!</a:t>
            </a:r>
          </a:p>
          <a:p>
            <a:endParaRPr lang="en-US" dirty="0">
              <a:solidFill>
                <a:srgbClr val="3E2C70"/>
              </a:solidFill>
            </a:endParaRPr>
          </a:p>
        </p:txBody>
      </p:sp>
    </p:spTree>
    <p:extLst>
      <p:ext uri="{BB962C8B-B14F-4D97-AF65-F5344CB8AC3E}">
        <p14:creationId xmlns:p14="http://schemas.microsoft.com/office/powerpoint/2010/main" val="204191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8"/>
            <a:ext cx="4253411" cy="3116044"/>
          </a:xfrm>
        </p:spPr>
        <p:txBody>
          <a:bodyPr lIns="91440" tIns="45720" rIns="91440" bIns="45720" anchor="t">
            <a:normAutofit/>
          </a:bodyPr>
          <a:lstStyle/>
          <a:p>
            <a:pPr marL="285750" indent="-285750">
              <a:buClr>
                <a:srgbClr val="3E2C70"/>
              </a:buClr>
              <a:buFont typeface="Arial" panose="020B0604020202020204" pitchFamily="34" charset="0"/>
              <a:buChar char="•"/>
            </a:pPr>
            <a:r>
              <a:rPr lang="en-US" sz="2000">
                <a:latin typeface="+mn-lt"/>
                <a:cs typeface="+mn-cs"/>
              </a:rPr>
              <a:t>After you graduate, ADHA automatically gifts you with a </a:t>
            </a:r>
            <a:r>
              <a:rPr lang="en-US" sz="2000" b="1">
                <a:latin typeface="+mn-lt"/>
                <a:cs typeface="+mn-cs"/>
              </a:rPr>
              <a:t>FREE trial professional membership*</a:t>
            </a:r>
            <a:r>
              <a:rPr lang="en-US" sz="2000">
                <a:latin typeface="+mn-lt"/>
                <a:cs typeface="+mn-cs"/>
              </a:rPr>
              <a:t>. </a:t>
            </a:r>
          </a:p>
          <a:p>
            <a:pPr marL="285750" indent="-285750">
              <a:buClr>
                <a:srgbClr val="3E2C70"/>
              </a:buClr>
              <a:buFont typeface="Arial" panose="020B0604020202020204" pitchFamily="34" charset="0"/>
              <a:buChar char="•"/>
            </a:pPr>
            <a:r>
              <a:rPr lang="en-US" sz="2000">
                <a:latin typeface="+mn-lt"/>
                <a:cs typeface="+mn-cs"/>
              </a:rPr>
              <a:t>Just be sure to keep your graduation date current on your member profile and update your email and address upon graduation!</a:t>
            </a:r>
            <a:endParaRPr lang="en-US" sz="2000">
              <a:latin typeface="+mn-lt"/>
              <a:cs typeface="Arial"/>
            </a:endParaRPr>
          </a:p>
        </p:txBody>
      </p:sp>
      <p:sp>
        <p:nvSpPr>
          <p:cNvPr id="6" name="TextBox 5">
            <a:extLst>
              <a:ext uri="{FF2B5EF4-FFF2-40B4-BE49-F238E27FC236}">
                <a16:creationId xmlns:a16="http://schemas.microsoft.com/office/drawing/2014/main" id="{D668E999-4E2E-402D-9F09-FC81007B329D}"/>
              </a:ext>
            </a:extLst>
          </p:cNvPr>
          <p:cNvSpPr txBox="1"/>
          <p:nvPr/>
        </p:nvSpPr>
        <p:spPr>
          <a:xfrm>
            <a:off x="6005452" y="1646554"/>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Hu-Friedy &amp; quip Gifts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2523768"/>
          </a:xfrm>
          <a:prstGeom prst="rect">
            <a:avLst/>
          </a:prstGeom>
          <a:noFill/>
        </p:spPr>
        <p:txBody>
          <a:bodyPr wrap="square" lIns="91440" tIns="45720" rIns="91440" bIns="45720" rtlCol="0" anchor="t">
            <a:spAutoFit/>
          </a:bodyPr>
          <a:lstStyle/>
          <a:p>
            <a:pPr marL="285750" indent="-285750">
              <a:buClr>
                <a:srgbClr val="3E2C70"/>
              </a:buClr>
              <a:buFont typeface="Arial" panose="020B0604020202020204" pitchFamily="34" charset="0"/>
              <a:buChar char="•"/>
            </a:pPr>
            <a:r>
              <a:rPr lang="en-US" sz="2000" dirty="0"/>
              <a:t>Sign up with your correct mailing address and receive free gifts from Hu-Friedy &amp; quip. 2026 grads are receiving a custom mirror handle and a rev 360 oscillating toothbrush!</a:t>
            </a:r>
          </a:p>
          <a:p>
            <a:pPr marL="285750" indent="-285750">
              <a:buClr>
                <a:srgbClr val="3E2C70"/>
              </a:buClr>
              <a:buFont typeface="Arial" panose="020B0604020202020204" pitchFamily="34" charset="0"/>
              <a:buChar char="•"/>
            </a:pPr>
            <a:endParaRPr lang="en-US" sz="2000" dirty="0"/>
          </a:p>
          <a:p>
            <a:pPr marL="285750" indent="-285750">
              <a:buClr>
                <a:srgbClr val="3E2C70"/>
              </a:buClr>
              <a:buFont typeface="Arial" panose="020B0604020202020204" pitchFamily="34" charset="0"/>
              <a:buChar char="•"/>
            </a:pPr>
            <a:r>
              <a:rPr lang="en-US" sz="2000" dirty="0"/>
              <a:t>Keep an eye on your email for alerts when to sign up in the spring!</a:t>
            </a:r>
            <a:endParaRPr lang="en-US" sz="2000" dirty="0">
              <a:ea typeface="Verdana"/>
            </a:endParaRPr>
          </a:p>
          <a:p>
            <a:pPr marL="342900" marR="0" lvl="0" indent="-342900" algn="l" defTabSz="914400" rtl="0" eaLnBrk="1" fontAlgn="auto" latinLnBrk="0" hangingPunct="1">
              <a:lnSpc>
                <a:spcPct val="100000"/>
              </a:lnSpc>
              <a:spcBef>
                <a:spcPts val="0"/>
              </a:spcBef>
              <a:spcAft>
                <a:spcPts val="600"/>
              </a:spcAft>
              <a:buClr>
                <a:srgbClr val="3E2C7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616157"/>
          </a:xfrm>
        </p:spPr>
        <p:txBody>
          <a:bodyPr/>
          <a:lstStyle/>
          <a:p>
            <a:r>
              <a:rPr lang="en-US">
                <a:solidFill>
                  <a:srgbClr val="3E2C70"/>
                </a:solidFill>
              </a:rPr>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68096" y="1596348"/>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sp>
        <p:nvSpPr>
          <p:cNvPr id="8" name="TextBox 7">
            <a:extLst>
              <a:ext uri="{FF2B5EF4-FFF2-40B4-BE49-F238E27FC236}">
                <a16:creationId xmlns:a16="http://schemas.microsoft.com/office/drawing/2014/main" id="{9651D4DD-5CA3-9B4C-8D00-A9DE48607B45}"/>
              </a:ext>
            </a:extLst>
          </p:cNvPr>
          <p:cNvSpPr txBox="1"/>
          <p:nvPr/>
        </p:nvSpPr>
        <p:spPr>
          <a:xfrm>
            <a:off x="6096000" y="4700065"/>
            <a:ext cx="3265935" cy="461665"/>
          </a:xfrm>
          <a:prstGeom prst="rect">
            <a:avLst/>
          </a:prstGeom>
          <a:noFill/>
        </p:spPr>
        <p:txBody>
          <a:bodyPr wrap="square" lIns="91440" tIns="45720" rIns="91440" bIns="45720" anchor="t">
            <a:spAutoFit/>
          </a:bodyPr>
          <a:lstStyle/>
          <a:p>
            <a:r>
              <a:rPr lang="en-US" sz="1200" dirty="0"/>
              <a:t>*Must be an ADHA student member upon graduation to receive these gifts.</a:t>
            </a:r>
          </a:p>
        </p:txBody>
      </p:sp>
    </p:spTree>
    <p:extLst>
      <p:ext uri="{BB962C8B-B14F-4D97-AF65-F5344CB8AC3E}">
        <p14:creationId xmlns:p14="http://schemas.microsoft.com/office/powerpoint/2010/main" val="1366084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582387" y="620558"/>
            <a:ext cx="10831522" cy="707886"/>
          </a:xfrm>
          <a:prstGeom prst="rect">
            <a:avLst/>
          </a:prstGeom>
          <a:noFill/>
        </p:spPr>
        <p:txBody>
          <a:bodyPr wrap="square" rtlCol="0">
            <a:spAutoFit/>
          </a:bodyPr>
          <a:lstStyle/>
          <a:p>
            <a:r>
              <a:rPr lang="en-US" sz="4000" b="1" dirty="0">
                <a:solidFill>
                  <a:srgbClr val="3E2C70"/>
                </a:solidFill>
                <a:latin typeface="Arial" panose="020B0604020202020204" pitchFamily="34" charset="0"/>
                <a:cs typeface="Arial" panose="020B0604020202020204" pitchFamily="34" charset="0"/>
              </a:rPr>
              <a:t>Student &amp; New</a:t>
            </a:r>
            <a:r>
              <a:rPr lang="en-US" sz="3600" b="1" dirty="0">
                <a:solidFill>
                  <a:srgbClr val="3E2C70"/>
                </a:solidFill>
                <a:latin typeface="Arial" panose="020B0604020202020204" pitchFamily="34" charset="0"/>
              </a:rPr>
              <a:t> </a:t>
            </a:r>
            <a:r>
              <a:rPr lang="en-US" sz="4000" b="1" dirty="0">
                <a:solidFill>
                  <a:srgbClr val="3E2C70"/>
                </a:solidFill>
                <a:latin typeface="Arial" panose="020B0604020202020204" pitchFamily="34" charset="0"/>
                <a:cs typeface="Arial" panose="020B0604020202020204" pitchFamily="34" charset="0"/>
              </a:rPr>
              <a:t>Professional</a:t>
            </a:r>
            <a:r>
              <a:rPr lang="en-US" sz="3600" b="1" dirty="0">
                <a:solidFill>
                  <a:srgbClr val="3E2C70"/>
                </a:solidFill>
                <a:latin typeface="Arial" panose="020B0604020202020204" pitchFamily="34" charset="0"/>
              </a:rPr>
              <a:t> </a:t>
            </a:r>
            <a:r>
              <a:rPr lang="en-US" sz="4000" b="1" dirty="0">
                <a:solidFill>
                  <a:srgbClr val="3E2C70"/>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293824" y="1956425"/>
            <a:ext cx="2851357"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E2C70"/>
                </a:solidFill>
                <a:latin typeface="Arial" panose="020B0604020202020204" pitchFamily="34" charset="0"/>
                <a:cs typeface="Arial" panose="020B0604020202020204" pitchFamily="34" charset="0"/>
              </a:rPr>
              <a:t>My DH Life</a:t>
            </a:r>
          </a:p>
        </p:txBody>
      </p:sp>
      <p:pic>
        <p:nvPicPr>
          <p:cNvPr id="3" name="Picture 2" descr="A screenshot of a person's profile&#10;&#10;AI-generated content may be incorrect.">
            <a:extLst>
              <a:ext uri="{FF2B5EF4-FFF2-40B4-BE49-F238E27FC236}">
                <a16:creationId xmlns:a16="http://schemas.microsoft.com/office/drawing/2014/main" id="{C2B61AED-0FD2-D122-9239-38BCEF956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31" y="2225984"/>
            <a:ext cx="6848345" cy="2577093"/>
          </a:xfrm>
          <a:prstGeom prst="rect">
            <a:avLst/>
          </a:prstGeom>
        </p:spPr>
      </p:pic>
      <p:sp>
        <p:nvSpPr>
          <p:cNvPr id="4" name="Text Placeholder 1">
            <a:extLst>
              <a:ext uri="{FF2B5EF4-FFF2-40B4-BE49-F238E27FC236}">
                <a16:creationId xmlns:a16="http://schemas.microsoft.com/office/drawing/2014/main" id="{24713C87-3F73-BC28-3126-4D4ADB34AD5E}"/>
              </a:ext>
            </a:extLst>
          </p:cNvPr>
          <p:cNvSpPr txBox="1">
            <a:spLocks/>
          </p:cNvSpPr>
          <p:nvPr/>
        </p:nvSpPr>
        <p:spPr>
          <a:xfrm>
            <a:off x="582387" y="2226149"/>
            <a:ext cx="2851357" cy="31241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b="1" dirty="0">
              <a:solidFill>
                <a:srgbClr val="3E2C7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6C9DBEF-DD6F-0B85-CD6E-B4A0CB5EAAA8}"/>
              </a:ext>
            </a:extLst>
          </p:cNvPr>
          <p:cNvSpPr txBox="1"/>
          <p:nvPr/>
        </p:nvSpPr>
        <p:spPr>
          <a:xfrm>
            <a:off x="825910" y="2495544"/>
            <a:ext cx="3612561" cy="2585323"/>
          </a:xfrm>
          <a:prstGeom prst="rect">
            <a:avLst/>
          </a:prstGeom>
          <a:noFill/>
        </p:spPr>
        <p:txBody>
          <a:bodyPr wrap="square" rtlCol="0">
            <a:spAutoFit/>
          </a:bodyPr>
          <a:lstStyle/>
          <a:p>
            <a:r>
              <a:rPr lang="en-US" dirty="0"/>
              <a:t>You’ll find helpful tools, real-world advice, and resources focused on financial planning, job hunting, professional growth and more—all in one place. With contributions from ADHA and our trusted sponsors, there’s something for everyone stepping into the profession.</a:t>
            </a:r>
          </a:p>
        </p:txBody>
      </p:sp>
    </p:spTree>
    <p:extLst>
      <p:ext uri="{BB962C8B-B14F-4D97-AF65-F5344CB8AC3E}">
        <p14:creationId xmlns:p14="http://schemas.microsoft.com/office/powerpoint/2010/main" val="381769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697991" y="1710709"/>
            <a:ext cx="7254996" cy="3965188"/>
          </a:xfrm>
        </p:spPr>
        <p:txBody>
          <a:bodyPr>
            <a:normAutofit/>
          </a:bodyPr>
          <a:lstStyle/>
          <a:p>
            <a:r>
              <a:rPr lang="en-US"/>
              <a:t>A comprehensive solution that combines high-quality continuing education and CE tracking all in one place. Target the classes you want. Stay current on trending topics.</a:t>
            </a:r>
          </a:p>
          <a:p>
            <a:endParaRPr lang="en-US"/>
          </a:p>
          <a:p>
            <a:r>
              <a:rPr lang="en-US"/>
              <a:t>Plus, with CE Smart Tracker managing your courses, credits, transcripts, and certificates is easy and all in one place. When it comes time for your license renewal, just download your full transcript.</a:t>
            </a:r>
          </a:p>
          <a:p>
            <a:endParaRPr lang="en-US" sz="2000">
              <a:solidFill>
                <a:schemeClr val="accent2">
                  <a:lumMod val="50000"/>
                </a:schemeClr>
              </a:solidFill>
            </a:endParaRPr>
          </a:p>
          <a:p>
            <a:endParaRPr lang="en-US" sz="2000">
              <a:solidFill>
                <a:schemeClr val="accent2">
                  <a:lumMod val="50000"/>
                </a:schemeClr>
              </a:solidFill>
            </a:endParaRPr>
          </a:p>
          <a:p>
            <a:endParaRPr lang="en-US" sz="200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a:xfrm>
            <a:off x="697991" y="664295"/>
            <a:ext cx="10972800" cy="621792"/>
          </a:xfrm>
        </p:spPr>
        <p:txBody>
          <a:bodyPr/>
          <a:lstStyle/>
          <a:p>
            <a:r>
              <a:rPr lang="en-US"/>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819" y="2279903"/>
            <a:ext cx="2342980" cy="2423947"/>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526664" y="833200"/>
            <a:ext cx="2907586" cy="4795408"/>
          </a:xfrm>
        </p:spPr>
        <p:txBody>
          <a:bodyPr vert="horz" lIns="91440" tIns="45720" rIns="91440" bIns="45720" rtlCol="0" anchor="ctr">
            <a:normAutofit/>
          </a:bodyPr>
          <a:lstStyle/>
          <a:p>
            <a:pPr algn="l">
              <a:lnSpc>
                <a:spcPct val="90000"/>
              </a:lnSpc>
            </a:pPr>
            <a:r>
              <a:rPr lang="en-US" sz="3200" b="1">
                <a:solidFill>
                  <a:schemeClr val="accent2">
                    <a:lumMod val="50000"/>
                  </a:schemeClr>
                </a:solidFill>
                <a:latin typeface="Arial" panose="020B0604020202020204" pitchFamily="34" charset="0"/>
                <a:cs typeface="Arial" panose="020B0604020202020204" pitchFamily="34" charset="0"/>
              </a:rPr>
              <a:t>We asked:</a:t>
            </a:r>
            <a:r>
              <a:rPr lang="en-US" sz="3600" b="1">
                <a:solidFill>
                  <a:schemeClr val="accent2">
                    <a:lumMod val="50000"/>
                  </a:schemeClr>
                </a:solidFill>
                <a:latin typeface="Arial" panose="020B0604020202020204" pitchFamily="34" charset="0"/>
                <a:cs typeface="Arial" panose="020B0604020202020204" pitchFamily="34" charset="0"/>
              </a:rPr>
              <a:t> </a:t>
            </a:r>
            <a:br>
              <a:rPr lang="en-US" sz="3600" b="1">
                <a:solidFill>
                  <a:schemeClr val="accent2">
                    <a:lumMod val="50000"/>
                  </a:schemeClr>
                </a:solidFill>
                <a:latin typeface="Arial" panose="020B0604020202020204" pitchFamily="34" charset="0"/>
                <a:cs typeface="Arial" panose="020B0604020202020204" pitchFamily="34" charset="0"/>
              </a:rPr>
            </a:br>
            <a:br>
              <a:rPr lang="en-US" sz="3600" b="1">
                <a:solidFill>
                  <a:schemeClr val="accent2">
                    <a:lumMod val="50000"/>
                  </a:schemeClr>
                </a:solidFill>
                <a:latin typeface="Arial" panose="020B0604020202020204" pitchFamily="34" charset="0"/>
                <a:cs typeface="Arial" panose="020B0604020202020204" pitchFamily="34" charset="0"/>
              </a:rPr>
            </a:br>
            <a:r>
              <a:rPr lang="en-US" sz="3200" b="1" i="1">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sz="3600" b="1" i="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406740297"/>
              </p:ext>
            </p:extLst>
          </p:nvPr>
        </p:nvGraphicFramePr>
        <p:xfrm>
          <a:off x="4598399" y="546255"/>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36849" y="1853184"/>
            <a:ext cx="4223652" cy="2834640"/>
          </a:xfrm>
        </p:spPr>
        <p:txBody>
          <a:bodyPr vert="horz" lIns="91440" tIns="45720" rIns="91440" bIns="45720" rtlCol="0" anchor="b">
            <a:noAutofit/>
          </a:bodyPr>
          <a:lstStyle/>
          <a:p>
            <a:pPr>
              <a:lnSpc>
                <a:spcPct val="80000"/>
              </a:lnSpc>
            </a:pPr>
            <a:r>
              <a:rPr lang="en-US">
                <a:latin typeface="Arial"/>
                <a:cs typeface="Arial"/>
              </a:rPr>
              <a:t>You’ve got this!</a:t>
            </a:r>
            <a:r>
              <a:rPr lang="en-US" sz="4200">
                <a:latin typeface="Arial"/>
                <a:cs typeface="Arial"/>
              </a:rPr>
              <a:t> </a:t>
            </a:r>
            <a:br>
              <a:rPr lang="en-US" sz="4400"/>
            </a:br>
            <a:br>
              <a:rPr lang="en-US"/>
            </a:br>
            <a:r>
              <a:rPr lang="en-US">
                <a:latin typeface="Arial"/>
                <a:cs typeface="Arial"/>
              </a:rPr>
              <a:t>And we’ve got you.</a:t>
            </a:r>
          </a:p>
        </p:txBody>
      </p:sp>
      <p:pic>
        <p:nvPicPr>
          <p:cNvPr id="5" name="Picture 4" descr="A group of women posing for a photo&#10;&#10;Description automatically generated">
            <a:extLst>
              <a:ext uri="{FF2B5EF4-FFF2-40B4-BE49-F238E27FC236}">
                <a16:creationId xmlns:a16="http://schemas.microsoft.com/office/drawing/2014/main" id="{E6054D68-58C3-7CFC-31D9-D0F96D835AFF}"/>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8503" r="4084" b="7799"/>
          <a:stretch/>
        </p:blipFill>
        <p:spPr>
          <a:xfrm>
            <a:off x="4986528" y="1743457"/>
            <a:ext cx="6437376" cy="3864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3">
            <a:extLst>
              <a:ext uri="{FF2B5EF4-FFF2-40B4-BE49-F238E27FC236}">
                <a16:creationId xmlns:a16="http://schemas.microsoft.com/office/drawing/2014/main" id="{8305148B-09F5-512D-A28C-895CB9516B95}"/>
              </a:ext>
            </a:extLst>
          </p:cNvPr>
          <p:cNvSpPr txBox="1">
            <a:spLocks/>
          </p:cNvSpPr>
          <p:nvPr/>
        </p:nvSpPr>
        <p:spPr>
          <a:xfrm>
            <a:off x="636849" y="664295"/>
            <a:ext cx="9545460" cy="686528"/>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sz="4800"/>
              <a:t>Welcome to the ADHA family! </a:t>
            </a:r>
          </a:p>
        </p:txBody>
      </p:sp>
    </p:spTree>
    <p:extLst>
      <p:ext uri="{BB962C8B-B14F-4D97-AF65-F5344CB8AC3E}">
        <p14:creationId xmlns:p14="http://schemas.microsoft.com/office/powerpoint/2010/main" val="274174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609600" y="1544107"/>
            <a:ext cx="7700681" cy="4249736"/>
          </a:xfrm>
        </p:spPr>
        <p:txBody>
          <a:bodyPr lIns="91440" tIns="45720" rIns="91440" bIns="45720" anchor="t">
            <a:noAutofit/>
          </a:bodyPr>
          <a:lstStyle/>
          <a:p>
            <a:pPr algn="l" rtl="0" fontAlgn="base">
              <a:lnSpc>
                <a:spcPct val="110000"/>
              </a:lnSpc>
              <a:spcBef>
                <a:spcPts val="0"/>
              </a:spcBef>
              <a:spcAft>
                <a:spcPts val="0"/>
              </a:spcAft>
            </a:pPr>
            <a:r>
              <a:rPr lang="en-US" sz="1650" b="1">
                <a:solidFill>
                  <a:srgbClr val="3E2C70"/>
                </a:solidFill>
                <a:latin typeface="Arial"/>
                <a:cs typeface="Arial"/>
              </a:rPr>
              <a:t>L</a:t>
            </a:r>
            <a:r>
              <a:rPr lang="en-US" sz="1650" b="1" i="0" u="none" strike="noStrike">
                <a:solidFill>
                  <a:srgbClr val="3E2C70"/>
                </a:solidFill>
                <a:effectLst/>
                <a:latin typeface="Arial"/>
                <a:cs typeface="Arial"/>
              </a:rPr>
              <a:t>eading voice </a:t>
            </a:r>
            <a:r>
              <a:rPr lang="en-US" sz="1650" b="0" i="0" u="none" strike="noStrike">
                <a:solidFill>
                  <a:srgbClr val="3E2C70"/>
                </a:solidFill>
                <a:effectLst/>
                <a:latin typeface="Arial"/>
                <a:cs typeface="Arial"/>
              </a:rPr>
              <a:t>in dental hygiene representing the professional interests of </a:t>
            </a:r>
            <a:r>
              <a:rPr lang="en-US" sz="1650">
                <a:solidFill>
                  <a:srgbClr val="3E2C70"/>
                </a:solidFill>
                <a:latin typeface="Arial"/>
                <a:cs typeface="Arial"/>
              </a:rPr>
              <a:t>219,000</a:t>
            </a:r>
            <a:r>
              <a:rPr lang="en-US" sz="1650" b="0" i="0" u="none" strike="noStrike">
                <a:solidFill>
                  <a:srgbClr val="3E2C70"/>
                </a:solidFill>
                <a:effectLst/>
                <a:latin typeface="Arial"/>
                <a:cs typeface="Arial"/>
              </a:rPr>
              <a:t>+ RDHs and dental hygiene students nationwide</a:t>
            </a:r>
            <a:endParaRPr lang="en-US">
              <a:latin typeface="Arial"/>
              <a:cs typeface="Arial"/>
            </a:endParaRPr>
          </a:p>
          <a:p>
            <a:pPr>
              <a:lnSpc>
                <a:spcPct val="110000"/>
              </a:lnSpc>
            </a:pPr>
            <a:r>
              <a:rPr lang="en-US" sz="1650" b="1">
                <a:solidFill>
                  <a:srgbClr val="3E2C70"/>
                </a:solidFill>
                <a:latin typeface="Arial"/>
                <a:cs typeface="Arial"/>
              </a:rPr>
              <a:t>Annual Conference </a:t>
            </a:r>
            <a:r>
              <a:rPr lang="en-US" sz="1650">
                <a:solidFill>
                  <a:srgbClr val="3E2C70"/>
                </a:solidFill>
                <a:latin typeface="Arial"/>
                <a:cs typeface="Arial"/>
              </a:rPr>
              <a:t>– dental hygiene’s largest and most respected event, offering first-rate courses, networking and profession-advancing connections</a:t>
            </a:r>
          </a:p>
          <a:p>
            <a:pPr>
              <a:lnSpc>
                <a:spcPct val="110000"/>
              </a:lnSpc>
            </a:pPr>
            <a:r>
              <a:rPr lang="en-US" sz="1650" b="1">
                <a:solidFill>
                  <a:srgbClr val="3E2C70"/>
                </a:solidFill>
                <a:latin typeface="Arial"/>
                <a:cs typeface="Arial"/>
              </a:rPr>
              <a:t>CE Smart </a:t>
            </a:r>
            <a:r>
              <a:rPr lang="en-US" sz="1650">
                <a:solidFill>
                  <a:srgbClr val="3E2C70"/>
                </a:solidFill>
                <a:latin typeface="Arial"/>
                <a:cs typeface="Arial"/>
              </a:rPr>
              <a:t>– </a:t>
            </a:r>
            <a:r>
              <a:rPr lang="en-US" sz="1650" b="0" i="0" u="none" strike="noStrike">
                <a:solidFill>
                  <a:srgbClr val="3E2C70"/>
                </a:solidFill>
                <a:effectLst/>
                <a:latin typeface="Arial"/>
                <a:cs typeface="Arial"/>
              </a:rPr>
              <a:t>industry-leading, evidence-based live &amp; on-demand education + CE tracking</a:t>
            </a:r>
          </a:p>
          <a:p>
            <a:pPr>
              <a:lnSpc>
                <a:spcPct val="110000"/>
              </a:lnSpc>
            </a:pPr>
            <a:r>
              <a:rPr lang="en-US" sz="1650" b="1">
                <a:solidFill>
                  <a:srgbClr val="3E2C70"/>
                </a:solidFill>
                <a:latin typeface="Arial"/>
                <a:cs typeface="Arial"/>
              </a:rPr>
              <a:t>Institute for Oral Health </a:t>
            </a:r>
            <a:r>
              <a:rPr lang="en-US" sz="1650">
                <a:solidFill>
                  <a:srgbClr val="3E2C70"/>
                </a:solidFill>
                <a:latin typeface="Arial"/>
                <a:cs typeface="Arial"/>
              </a:rPr>
              <a:t>– the foundation supporting scholarships and grants exclusively for dental hygienists</a:t>
            </a:r>
          </a:p>
          <a:p>
            <a:pPr>
              <a:lnSpc>
                <a:spcPct val="110000"/>
              </a:lnSpc>
            </a:pPr>
            <a:r>
              <a:rPr lang="en-US" sz="1650" b="1" i="1">
                <a:solidFill>
                  <a:srgbClr val="3E2C70"/>
                </a:solidFill>
                <a:latin typeface="Arial"/>
                <a:cs typeface="Arial"/>
              </a:rPr>
              <a:t>Journal of Dental Hygiene </a:t>
            </a:r>
            <a:r>
              <a:rPr lang="en-US" sz="1650" i="1">
                <a:solidFill>
                  <a:srgbClr val="3E2C70"/>
                </a:solidFill>
                <a:latin typeface="Arial"/>
                <a:cs typeface="Arial"/>
              </a:rPr>
              <a:t>– </a:t>
            </a:r>
            <a:r>
              <a:rPr lang="en-US" sz="1650">
                <a:solidFill>
                  <a:srgbClr val="3E2C70"/>
                </a:solidFill>
                <a:latin typeface="Arial"/>
                <a:cs typeface="Arial"/>
              </a:rPr>
              <a:t>published by ADHA, the only peer-reviewed scientific research journal for our profession</a:t>
            </a:r>
          </a:p>
          <a:p>
            <a:pPr>
              <a:lnSpc>
                <a:spcPct val="110000"/>
              </a:lnSpc>
            </a:pPr>
            <a:r>
              <a:rPr lang="en-US" sz="1650" b="1">
                <a:solidFill>
                  <a:srgbClr val="3E2C70"/>
                </a:solidFill>
                <a:latin typeface="Arial"/>
                <a:cs typeface="Arial"/>
              </a:rPr>
              <a:t>Hygienist Hub – </a:t>
            </a:r>
            <a:r>
              <a:rPr lang="en-US" sz="1650">
                <a:solidFill>
                  <a:srgbClr val="3E2C70"/>
                </a:solidFill>
                <a:latin typeface="Arial"/>
                <a:cs typeface="Arial"/>
              </a:rPr>
              <a:t>ADHA’s newest resource for clinical updates, career strategies, highlights and can’t-miss stories</a:t>
            </a:r>
            <a:endParaRPr lang="en-US" sz="1650" b="1">
              <a:solidFill>
                <a:srgbClr val="3E2C70"/>
              </a:solidFill>
            </a:endParaRPr>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656892" y="799965"/>
            <a:ext cx="2971393" cy="14882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0E35CC7-A295-D8E5-F008-49967100197E}"/>
              </a:ext>
            </a:extLst>
          </p:cNvPr>
          <p:cNvPicPr>
            <a:picLocks noChangeAspect="1"/>
          </p:cNvPicPr>
          <p:nvPr/>
        </p:nvPicPr>
        <p:blipFill>
          <a:blip r:embed="rId3"/>
          <a:stretch>
            <a:fillRect/>
          </a:stretch>
        </p:blipFill>
        <p:spPr>
          <a:xfrm>
            <a:off x="8660339" y="4397700"/>
            <a:ext cx="3020083" cy="1850916"/>
          </a:xfrm>
          <a:prstGeom prst="rect">
            <a:avLst/>
          </a:prstGeom>
          <a:effectLst>
            <a:outerShdw blurRad="50800" dist="38100" dir="2700000" algn="tl" rotWithShape="0">
              <a:prstClr val="black">
                <a:alpha val="40000"/>
              </a:prstClr>
            </a:outerShdw>
          </a:effectLst>
        </p:spPr>
      </p:pic>
      <p:sp>
        <p:nvSpPr>
          <p:cNvPr id="8" name="Text Placeholder 1">
            <a:extLst>
              <a:ext uri="{FF2B5EF4-FFF2-40B4-BE49-F238E27FC236}">
                <a16:creationId xmlns:a16="http://schemas.microsoft.com/office/drawing/2014/main" id="{6725490F-57E7-2D79-2321-01BBADAADAC9}"/>
              </a:ext>
            </a:extLst>
          </p:cNvPr>
          <p:cNvSpPr txBox="1">
            <a:spLocks/>
          </p:cNvSpPr>
          <p:nvPr/>
        </p:nvSpPr>
        <p:spPr>
          <a:xfrm>
            <a:off x="609600" y="684411"/>
            <a:ext cx="7566212" cy="616157"/>
          </a:xfrm>
          <a:prstGeom prst="rect">
            <a:avLst/>
          </a:prstGeom>
        </p:spPr>
        <p:txBody>
          <a:bodyPr lIns="91440" tIns="45720" rIns="91440" bIns="45720" anchor="t">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3E2C70"/>
                </a:solidFill>
                <a:latin typeface="Arial"/>
                <a:cs typeface="Arial"/>
              </a:rPr>
              <a:t>ADHA At-A-Glance</a:t>
            </a:r>
          </a:p>
          <a:p>
            <a:endParaRPr lang="en-US" dirty="0"/>
          </a:p>
          <a:p>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3F1F2547-C57A-FD3E-C3E3-B65C99E6F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892" y="2661356"/>
            <a:ext cx="3174693" cy="1363237"/>
          </a:xfrm>
          <a:prstGeom prst="rect">
            <a:avLst/>
          </a:prstGeom>
        </p:spPr>
      </p:pic>
    </p:spTree>
    <p:extLst>
      <p:ext uri="{BB962C8B-B14F-4D97-AF65-F5344CB8AC3E}">
        <p14:creationId xmlns:p14="http://schemas.microsoft.com/office/powerpoint/2010/main" val="338292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C75AFF-427B-4635-BB2C-B8F07438F727}"/>
              </a:ext>
            </a:extLst>
          </p:cNvPr>
          <p:cNvSpPr>
            <a:spLocks noGrp="1"/>
          </p:cNvSpPr>
          <p:nvPr>
            <p:ph type="body" sz="quarter" idx="15"/>
          </p:nvPr>
        </p:nvSpPr>
        <p:spPr>
          <a:xfrm>
            <a:off x="196760" y="610470"/>
            <a:ext cx="2346325" cy="2721791"/>
          </a:xfrm>
        </p:spPr>
        <p:txBody>
          <a:bodyPr>
            <a:normAutofit/>
          </a:bodyPr>
          <a:lstStyle/>
          <a:p>
            <a:pPr algn="ctr"/>
            <a:r>
              <a:rPr lang="en-US" sz="3600" b="1">
                <a:solidFill>
                  <a:schemeClr val="accent1"/>
                </a:solidFill>
              </a:rPr>
              <a:t>ADHA’s Strategic Plan</a:t>
            </a:r>
          </a:p>
          <a:p>
            <a:pPr algn="ctr"/>
            <a:r>
              <a:rPr lang="en-US" sz="3600" b="1">
                <a:solidFill>
                  <a:schemeClr val="accent1"/>
                </a:solidFill>
              </a:rPr>
              <a:t>2023-2025</a:t>
            </a:r>
          </a:p>
        </p:txBody>
      </p:sp>
      <p:graphicFrame>
        <p:nvGraphicFramePr>
          <p:cNvPr id="4" name="Table 3">
            <a:extLst>
              <a:ext uri="{FF2B5EF4-FFF2-40B4-BE49-F238E27FC236}">
                <a16:creationId xmlns:a16="http://schemas.microsoft.com/office/drawing/2014/main" id="{EF6447AB-EF80-4BE9-87E4-46956035DB28}"/>
              </a:ext>
            </a:extLst>
          </p:cNvPr>
          <p:cNvGraphicFramePr>
            <a:graphicFrameLocks noGrp="1"/>
          </p:cNvGraphicFramePr>
          <p:nvPr>
            <p:extLst>
              <p:ext uri="{D42A27DB-BD31-4B8C-83A1-F6EECF244321}">
                <p14:modId xmlns:p14="http://schemas.microsoft.com/office/powerpoint/2010/main" val="1129591997"/>
              </p:ext>
            </p:extLst>
          </p:nvPr>
        </p:nvGraphicFramePr>
        <p:xfrm>
          <a:off x="2813050" y="500742"/>
          <a:ext cx="8912224" cy="6217051"/>
        </p:xfrm>
        <a:graphic>
          <a:graphicData uri="http://schemas.openxmlformats.org/drawingml/2006/table">
            <a:tbl>
              <a:tblPr firstRow="1" firstCol="1" bandRow="1">
                <a:tableStyleId>{5C22544A-7EE6-4342-B048-85BDC9FD1C3A}</a:tableStyleId>
              </a:tblPr>
              <a:tblGrid>
                <a:gridCol w="2228056">
                  <a:extLst>
                    <a:ext uri="{9D8B030D-6E8A-4147-A177-3AD203B41FA5}">
                      <a16:colId xmlns:a16="http://schemas.microsoft.com/office/drawing/2014/main" val="4283072594"/>
                    </a:ext>
                  </a:extLst>
                </a:gridCol>
                <a:gridCol w="2228056">
                  <a:extLst>
                    <a:ext uri="{9D8B030D-6E8A-4147-A177-3AD203B41FA5}">
                      <a16:colId xmlns:a16="http://schemas.microsoft.com/office/drawing/2014/main" val="2606093235"/>
                    </a:ext>
                  </a:extLst>
                </a:gridCol>
                <a:gridCol w="2228056">
                  <a:extLst>
                    <a:ext uri="{9D8B030D-6E8A-4147-A177-3AD203B41FA5}">
                      <a16:colId xmlns:a16="http://schemas.microsoft.com/office/drawing/2014/main" val="2047212098"/>
                    </a:ext>
                  </a:extLst>
                </a:gridCol>
                <a:gridCol w="2228056">
                  <a:extLst>
                    <a:ext uri="{9D8B030D-6E8A-4147-A177-3AD203B41FA5}">
                      <a16:colId xmlns:a16="http://schemas.microsoft.com/office/drawing/2014/main" val="1897339856"/>
                    </a:ext>
                  </a:extLst>
                </a:gridCol>
              </a:tblGrid>
              <a:tr h="308366">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Mission – </a:t>
                      </a:r>
                      <a:r>
                        <a:rPr lang="en-US" sz="1400" b="0">
                          <a:solidFill>
                            <a:srgbClr val="5B296D"/>
                          </a:solidFill>
                          <a:effectLst/>
                          <a:latin typeface="Arial" panose="020B0604020202020204" pitchFamily="34" charset="0"/>
                          <a:cs typeface="Arial" panose="020B0604020202020204" pitchFamily="34" charset="0"/>
                        </a:rPr>
                        <a:t>To unite and empower dental hygienists. </a:t>
                      </a: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868924"/>
                  </a:ext>
                </a:extLst>
              </a:tr>
              <a:tr h="494601">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Vision – </a:t>
                      </a:r>
                      <a:r>
                        <a:rPr lang="en-US" sz="1400" b="0">
                          <a:solidFill>
                            <a:srgbClr val="5B296D"/>
                          </a:solidFill>
                          <a:effectLst/>
                          <a:latin typeface="Arial" panose="020B0604020202020204" pitchFamily="34" charset="0"/>
                          <a:cs typeface="Arial" panose="020B0604020202020204" pitchFamily="34" charset="0"/>
                        </a:rPr>
                        <a:t>Healthy people through the power of dental hygienists.</a:t>
                      </a:r>
                    </a:p>
                    <a:p>
                      <a:pPr marL="0" marR="0" algn="ctr">
                        <a:lnSpc>
                          <a:spcPct val="107000"/>
                        </a:lnSpc>
                        <a:spcBef>
                          <a:spcPts val="0"/>
                        </a:spcBef>
                        <a:spcAft>
                          <a:spcPts val="0"/>
                        </a:spcAft>
                      </a:pP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273543"/>
                  </a:ext>
                </a:extLst>
              </a:tr>
              <a:tr h="411156">
                <a:tc gridSpan="4">
                  <a:txBody>
                    <a:bodyPr/>
                    <a:lstStyle/>
                    <a:p>
                      <a:pPr marL="0" marR="0" algn="ctr">
                        <a:lnSpc>
                          <a:spcPct val="107000"/>
                        </a:lnSpc>
                        <a:spcBef>
                          <a:spcPts val="0"/>
                        </a:spcBef>
                        <a:spcAft>
                          <a:spcPts val="0"/>
                        </a:spcAft>
                      </a:pPr>
                      <a:r>
                        <a:rPr lang="en-US" sz="1800">
                          <a:solidFill>
                            <a:schemeClr val="bg1"/>
                          </a:solidFill>
                          <a:effectLst/>
                          <a:latin typeface="Arial" panose="020B0604020202020204" pitchFamily="34" charset="0"/>
                          <a:cs typeface="Arial" panose="020B0604020202020204" pitchFamily="34" charset="0"/>
                        </a:rPr>
                        <a:t>Values</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3780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Respect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Treat each other with courtesy and respect, encouraging constructive dialogue, assuming good intent in all interactions.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8498796"/>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Trust &amp; Integrity</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Create an environment that advances curious, courageous, innovative and accountable decision-making.</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9981"/>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Diversity &amp; Inclusion</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Support and cultivate an environment of inclusion, diversity, equity, and access.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20849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Engagement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Seek robust input to inform wise decisions. Broadly and frequently communicate ADHA strategies, direction and values.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9900599"/>
                  </a:ext>
                </a:extLst>
              </a:tr>
              <a:tr h="227058">
                <a:tc gridSpan="4">
                  <a:txBody>
                    <a:bodyPr/>
                    <a:lstStyle/>
                    <a:p>
                      <a:pPr>
                        <a:lnSpc>
                          <a:spcPct val="107000"/>
                        </a:lnSpc>
                      </a:pPr>
                      <a:endParaRPr lang="en-US" sz="1000">
                        <a:solidFill>
                          <a:srgbClr val="5B296D"/>
                        </a:solidFill>
                        <a:effectLst/>
                        <a:latin typeface="Arial" panose="020B060402020202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9722905"/>
                  </a:ext>
                </a:extLst>
              </a:tr>
              <a:tr h="411156">
                <a:tc gridSpan="4">
                  <a:txBody>
                    <a:bodyPr/>
                    <a:lstStyle/>
                    <a:p>
                      <a:pPr marL="0" marR="0" algn="ctr">
                        <a:lnSpc>
                          <a:spcPct val="107000"/>
                        </a:lnSpc>
                        <a:spcBef>
                          <a:spcPts val="0"/>
                        </a:spcBef>
                        <a:spcAft>
                          <a:spcPts val="0"/>
                        </a:spcAft>
                      </a:pPr>
                      <a:r>
                        <a:rPr lang="en-US" sz="1800" b="1" kern="1200">
                          <a:solidFill>
                            <a:schemeClr val="bg1"/>
                          </a:solidFill>
                          <a:effectLst/>
                          <a:latin typeface="Arial" panose="020B0604020202020204" pitchFamily="34" charset="0"/>
                          <a:ea typeface="+mn-ea"/>
                          <a:cs typeface="Arial" panose="020B0604020202020204" pitchFamily="34" charset="0"/>
                        </a:rPr>
                        <a:t>Domains</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687876"/>
                  </a:ext>
                </a:extLst>
              </a:tr>
              <a:tr h="719523">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Community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Continuing Education</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Governance &amp; Infrastructure</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Advocacy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772842"/>
                  </a:ext>
                </a:extLst>
              </a:tr>
              <a:tr h="1589411">
                <a:tc>
                  <a:txBody>
                    <a:bodyPr/>
                    <a:lstStyle/>
                    <a:p>
                      <a:pPr marL="0" marR="0">
                        <a:lnSpc>
                          <a:spcPct val="107000"/>
                        </a:lnSpc>
                        <a:spcBef>
                          <a:spcPts val="0"/>
                        </a:spcBef>
                        <a:spcAft>
                          <a:spcPts val="0"/>
                        </a:spcAft>
                      </a:pPr>
                      <a:r>
                        <a:rPr lang="en-US" sz="1200" b="0">
                          <a:solidFill>
                            <a:srgbClr val="5B296D"/>
                          </a:solidFill>
                          <a:effectLst/>
                          <a:latin typeface="Arial" panose="020B0604020202020204" pitchFamily="34" charset="0"/>
                          <a:cs typeface="Arial" panose="020B0604020202020204" pitchFamily="34" charset="0"/>
                        </a:rPr>
                        <a:t>Provide an engaging, inviting, and supportive space for dental hygienists while celebrating our differences.</a:t>
                      </a:r>
                      <a:br>
                        <a:rPr lang="en-US" sz="1200" b="0">
                          <a:solidFill>
                            <a:srgbClr val="5B296D"/>
                          </a:solidFill>
                          <a:effectLst/>
                          <a:latin typeface="Arial" panose="020B0604020202020204" pitchFamily="34" charset="0"/>
                          <a:cs typeface="Arial" panose="020B0604020202020204" pitchFamily="34" charset="0"/>
                        </a:rPr>
                      </a:b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Be the leader in developing and delivering dynamic, high quality learning opportunities.</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Advance structures that enable strategy development and execution in an inclusive, decisive and competent manner.</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Support dental hygienists in a variety of roles.</a:t>
                      </a:r>
                      <a:br>
                        <a:rPr lang="en-US" sz="1200">
                          <a:solidFill>
                            <a:srgbClr val="5B296D"/>
                          </a:solidFill>
                          <a:effectLst/>
                          <a:latin typeface="Arial" panose="020B0604020202020204" pitchFamily="34" charset="0"/>
                          <a:cs typeface="Arial" panose="020B0604020202020204" pitchFamily="34" charset="0"/>
                        </a:rPr>
                      </a:br>
                      <a:r>
                        <a:rPr lang="en-US" sz="1200">
                          <a:solidFill>
                            <a:srgbClr val="5B296D"/>
                          </a:solidFill>
                          <a:effectLst/>
                          <a:latin typeface="Arial" panose="020B0604020202020204" pitchFamily="34" charset="0"/>
                          <a:cs typeface="Arial" panose="020B0604020202020204" pitchFamily="34" charset="0"/>
                        </a:rPr>
                        <a:t>Pursue opportunities to advance the profession.</a:t>
                      </a:r>
                      <a:br>
                        <a:rPr lang="en-US" sz="1200">
                          <a:solidFill>
                            <a:srgbClr val="5B296D"/>
                          </a:solidFill>
                          <a:effectLst/>
                          <a:latin typeface="Arial" panose="020B0604020202020204" pitchFamily="34" charset="0"/>
                          <a:cs typeface="Arial" panose="020B0604020202020204" pitchFamily="34" charset="0"/>
                        </a:rPr>
                      </a:b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478772"/>
                  </a:ext>
                </a:extLst>
              </a:tr>
            </a:tbl>
          </a:graphicData>
        </a:graphic>
      </p:graphicFrame>
    </p:spTree>
    <p:extLst>
      <p:ext uri="{BB962C8B-B14F-4D97-AF65-F5344CB8AC3E}">
        <p14:creationId xmlns:p14="http://schemas.microsoft.com/office/powerpoint/2010/main" val="181871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a:solidFill>
                  <a:schemeClr val="accent2">
                    <a:lumMod val="50000"/>
                  </a:schemeClr>
                </a:solidFill>
              </a:rPr>
              <a:t>What can ADHA DO FOR ME?</a:t>
            </a:r>
          </a:p>
        </p:txBody>
      </p:sp>
      <p:pic>
        <p:nvPicPr>
          <p:cNvPr id="7" name="Picture 6">
            <a:extLst>
              <a:ext uri="{FF2B5EF4-FFF2-40B4-BE49-F238E27FC236}">
                <a16:creationId xmlns:a16="http://schemas.microsoft.com/office/drawing/2014/main" id="{004CF9EC-1146-4A63-A794-3A63D0E5804C}"/>
              </a:ext>
            </a:extLst>
          </p:cNvPr>
          <p:cNvPicPr>
            <a:picLocks noChangeAspect="1"/>
          </p:cNvPicPr>
          <p:nvPr/>
        </p:nvPicPr>
        <p:blipFill>
          <a:blip r:embed="rId2">
            <a:extLst>
              <a:ext uri="{28A0092B-C50C-407E-A947-70E740481C1C}">
                <a14:useLocalDpi xmlns:a14="http://schemas.microsoft.com/office/drawing/2010/main" val="0"/>
              </a:ext>
            </a:extLst>
          </a:blip>
          <a:srcRect t="6206" b="620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a:extLst>
              <a:ext uri="{FF2B5EF4-FFF2-40B4-BE49-F238E27FC236}">
                <a16:creationId xmlns:a16="http://schemas.microsoft.com/office/drawing/2014/main" id="{F458EB66-5733-45DD-B0FA-E76AB4542D71}"/>
              </a:ext>
            </a:extLst>
          </p:cNvPr>
          <p:cNvPicPr>
            <a:picLocks noChangeAspect="1"/>
          </p:cNvPicPr>
          <p:nvPr/>
        </p:nvPicPr>
        <p:blipFill>
          <a:blip r:embed="rId3">
            <a:extLst>
              <a:ext uri="{28A0092B-C50C-407E-A947-70E740481C1C}">
                <a14:useLocalDpi xmlns:a14="http://schemas.microsoft.com/office/drawing/2010/main" val="0"/>
              </a:ext>
            </a:extLst>
          </a:blip>
          <a:srcRect l="20748" r="20748"/>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a:extLst>
              <a:ext uri="{FF2B5EF4-FFF2-40B4-BE49-F238E27FC236}">
                <a16:creationId xmlns:a16="http://schemas.microsoft.com/office/drawing/2014/main" id="{C09D002E-1AD5-4D28-929B-B203A4FE06DC}"/>
              </a:ext>
            </a:extLst>
          </p:cNvPr>
          <p:cNvPicPr>
            <a:picLocks noChangeAspect="1"/>
          </p:cNvPicPr>
          <p:nvPr/>
        </p:nvPicPr>
        <p:blipFill>
          <a:blip r:embed="rId5">
            <a:extLst>
              <a:ext uri="{28A0092B-C50C-407E-A947-70E740481C1C}">
                <a14:useLocalDpi xmlns:a14="http://schemas.microsoft.com/office/drawing/2010/main" val="0"/>
              </a:ext>
            </a:extLst>
          </a:blip>
          <a:srcRect l="13726" r="1372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a:extLst>
              <a:ext uri="{FF2B5EF4-FFF2-40B4-BE49-F238E27FC236}">
                <a16:creationId xmlns:a16="http://schemas.microsoft.com/office/drawing/2014/main" id="{D90FB818-07F9-4504-92E4-29271900F996}"/>
              </a:ext>
            </a:extLst>
          </p:cNvPr>
          <p:cNvPicPr>
            <a:picLocks noChangeAspect="1"/>
          </p:cNvPicPr>
          <p:nvPr/>
        </p:nvPicPr>
        <p:blipFill>
          <a:blip r:embed="rId6">
            <a:extLst>
              <a:ext uri="{28A0092B-C50C-407E-A947-70E740481C1C}">
                <a14:useLocalDpi xmlns:a14="http://schemas.microsoft.com/office/drawing/2010/main" val="0"/>
              </a:ext>
            </a:extLst>
          </a:blip>
          <a:srcRect t="8777" b="877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dirty="0">
                <a:solidFill>
                  <a:schemeClr val="accent2">
                    <a:lumMod val="50000"/>
                  </a:schemeClr>
                </a:solidFill>
                <a:latin typeface="Arial"/>
                <a:cs typeface="Arial"/>
              </a:rPr>
              <a:t>Delivering essential RDH information monthly to your inbox in a need-to-know format!</a:t>
            </a:r>
          </a:p>
          <a:p>
            <a:endParaRPr lang="en-US" sz="2400" b="1" dirty="0">
              <a:solidFill>
                <a:schemeClr val="accent2">
                  <a:lumMod val="50000"/>
                </a:schemeClr>
              </a:solidFill>
              <a:latin typeface="Arial" panose="020B0604020202020204" pitchFamily="34" charset="0"/>
              <a:cs typeface="Arial" panose="020B0604020202020204" pitchFamily="34" charset="0"/>
            </a:endParaRPr>
          </a:p>
          <a:p>
            <a:r>
              <a:rPr lang="en-US" sz="2400" b="1" dirty="0">
                <a:solidFill>
                  <a:schemeClr val="accent2">
                    <a:lumMod val="50000"/>
                  </a:schemeClr>
                </a:solidFill>
                <a:latin typeface="Arial"/>
                <a:cs typeface="Arial"/>
              </a:rPr>
              <a:t>Fast and easy for on-the-go students.</a:t>
            </a:r>
          </a:p>
        </p:txBody>
      </p:sp>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pic>
        <p:nvPicPr>
          <p:cNvPr id="5" name="Picture 4">
            <a:extLst>
              <a:ext uri="{FF2B5EF4-FFF2-40B4-BE49-F238E27FC236}">
                <a16:creationId xmlns:a16="http://schemas.microsoft.com/office/drawing/2014/main" id="{1643178C-CDE8-83E5-3A73-06F562AF1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941" y="1304628"/>
            <a:ext cx="7400413" cy="2312629"/>
          </a:xfrm>
          <a:prstGeom prst="rect">
            <a:avLst/>
          </a:prstGeom>
        </p:spPr>
      </p:pic>
      <p:pic>
        <p:nvPicPr>
          <p:cNvPr id="7" name="Picture 6" descr="A person in scrubs and purple gloves&#10;&#10;AI-generated content may be incorrect.">
            <a:extLst>
              <a:ext uri="{FF2B5EF4-FFF2-40B4-BE49-F238E27FC236}">
                <a16:creationId xmlns:a16="http://schemas.microsoft.com/office/drawing/2014/main" id="{EE41D464-E29A-335F-B18D-774E4A0AC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4900">
            <a:off x="8746414" y="2414335"/>
            <a:ext cx="1823675" cy="2762631"/>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a:xfrm>
            <a:off x="682752" y="1818153"/>
            <a:ext cx="5413248" cy="3314679"/>
          </a:xfrm>
        </p:spPr>
        <p:txBody>
          <a:bodyPr vert="horz" lIns="0" tIns="0" rIns="0" bIns="0" rtlCol="0" anchor="t">
            <a:normAutofit/>
          </a:bodyPr>
          <a:lstStyle/>
          <a:p>
            <a:pPr marL="0" indent="0">
              <a:lnSpc>
                <a:spcPct val="90000"/>
              </a:lnSpc>
            </a:pPr>
            <a:r>
              <a:rPr lang="en-US" sz="2400" dirty="0">
                <a:solidFill>
                  <a:schemeClr val="tx1"/>
                </a:solidFill>
                <a:latin typeface="Arial"/>
                <a:cs typeface="Arial"/>
              </a:rPr>
              <a:t>The ADHA foundation supports students just like you with multiple scholarship opportunities</a:t>
            </a:r>
          </a:p>
          <a:p>
            <a:pPr marL="245745" indent="-228600">
              <a:lnSpc>
                <a:spcPct val="90000"/>
              </a:lnSpc>
            </a:pPr>
            <a:endParaRPr lang="en-US" sz="2400" dirty="0">
              <a:solidFill>
                <a:schemeClr val="tx1"/>
              </a:solidFill>
              <a:ea typeface="Verdana"/>
            </a:endParaRPr>
          </a:p>
          <a:p>
            <a:pPr marL="245745" indent="-228600">
              <a:lnSpc>
                <a:spcPct val="90000"/>
              </a:lnSpc>
            </a:pPr>
            <a:r>
              <a:rPr lang="en-US" sz="2400" b="1" dirty="0">
                <a:solidFill>
                  <a:schemeClr val="tx1"/>
                </a:solidFill>
                <a:latin typeface="Arial"/>
                <a:cs typeface="Arial"/>
              </a:rPr>
              <a:t>Deadline: February 28, 2026</a:t>
            </a:r>
          </a:p>
          <a:p>
            <a:pPr marL="245745" indent="-228600">
              <a:lnSpc>
                <a:spcPct val="90000"/>
              </a:lnSpc>
            </a:pPr>
            <a:r>
              <a:rPr lang="en-US" b="1" i="1" dirty="0">
                <a:solidFill>
                  <a:schemeClr val="tx1"/>
                </a:solidFill>
                <a:latin typeface="Arial"/>
                <a:cs typeface="Arial"/>
              </a:rPr>
              <a:t>		   </a:t>
            </a:r>
            <a:r>
              <a:rPr lang="en-US" sz="1800" i="1" dirty="0">
                <a:solidFill>
                  <a:schemeClr val="tx1"/>
                </a:solidFill>
                <a:latin typeface="Arial"/>
                <a:cs typeface="Arial"/>
              </a:rPr>
              <a:t>for 2026 – 2027 School year</a:t>
            </a:r>
          </a:p>
          <a:p>
            <a:pPr marL="17145" indent="0">
              <a:lnSpc>
                <a:spcPct val="90000"/>
              </a:lnSpc>
              <a:buNone/>
            </a:pPr>
            <a:endParaRPr lang="en-US" sz="2400" b="1" dirty="0">
              <a:solidFill>
                <a:schemeClr val="tx1"/>
              </a:solidFill>
              <a:ea typeface="Verdana"/>
              <a:cs typeface="Verdana"/>
            </a:endParaRPr>
          </a:p>
          <a:p>
            <a:pPr marL="245745" indent="-228600">
              <a:lnSpc>
                <a:spcPct val="90000"/>
              </a:lnSpc>
            </a:pPr>
            <a:r>
              <a:rPr lang="en-US" sz="2400" dirty="0">
                <a:solidFill>
                  <a:schemeClr val="tx1"/>
                </a:solidFill>
                <a:latin typeface="Arial"/>
                <a:cs typeface="Arial"/>
              </a:rPr>
              <a:t>Visit</a:t>
            </a:r>
            <a:r>
              <a:rPr lang="en-US" sz="2400" b="1" dirty="0">
                <a:solidFill>
                  <a:schemeClr val="tx1"/>
                </a:solidFill>
                <a:latin typeface="Arial"/>
                <a:cs typeface="Arial"/>
              </a:rPr>
              <a:t> </a:t>
            </a:r>
            <a:r>
              <a:rPr lang="en-US" b="1" dirty="0">
                <a:solidFill>
                  <a:schemeClr val="tx1"/>
                </a:solidFill>
                <a:latin typeface="Arial"/>
                <a:cs typeface="Arial"/>
              </a:rPr>
              <a:t>adha.org/foundation </a:t>
            </a:r>
            <a:r>
              <a:rPr lang="en-US" sz="2400" dirty="0">
                <a:solidFill>
                  <a:schemeClr val="tx1"/>
                </a:solidFill>
                <a:latin typeface="Arial"/>
                <a:cs typeface="Arial"/>
              </a:rPr>
              <a:t>for more information</a:t>
            </a:r>
            <a:endParaRPr lang="en-US" sz="2400" dirty="0">
              <a:solidFill>
                <a:schemeClr val="tx1"/>
              </a:solidFill>
              <a:latin typeface="Arial"/>
              <a:ea typeface="Verdana"/>
              <a:cs typeface="Arial"/>
            </a:endParaRPr>
          </a:p>
          <a:p>
            <a:endParaRPr lang="en-US" dirty="0"/>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a:t> </a:t>
            </a:r>
          </a:p>
        </p:txBody>
      </p:sp>
      <p:sp>
        <p:nvSpPr>
          <p:cNvPr id="2" name="Title 3">
            <a:extLst>
              <a:ext uri="{FF2B5EF4-FFF2-40B4-BE49-F238E27FC236}">
                <a16:creationId xmlns:a16="http://schemas.microsoft.com/office/drawing/2014/main" id="{84840B61-8E52-0E8A-1F35-65046D09A8FF}"/>
              </a:ext>
            </a:extLst>
          </p:cNvPr>
          <p:cNvSpPr txBox="1">
            <a:spLocks/>
          </p:cNvSpPr>
          <p:nvPr/>
        </p:nvSpPr>
        <p:spPr>
          <a:xfrm>
            <a:off x="609600" y="678776"/>
            <a:ext cx="10972800" cy="621792"/>
          </a:xfrm>
          <a:prstGeom prst="rect">
            <a:avLst/>
          </a:prstGeom>
        </p:spPr>
        <p:txBody>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a:t>Scholarship Opportunities</a:t>
            </a:r>
          </a:p>
        </p:txBody>
      </p:sp>
      <p:pic>
        <p:nvPicPr>
          <p:cNvPr id="4" name="Picture 3" descr="A logo for a dental association&#10;&#10;AI-generated content may be incorrect.">
            <a:extLst>
              <a:ext uri="{FF2B5EF4-FFF2-40B4-BE49-F238E27FC236}">
                <a16:creationId xmlns:a16="http://schemas.microsoft.com/office/drawing/2014/main" id="{C98DCA70-FC4C-8D8D-36CA-744777C42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49085"/>
            <a:ext cx="5494551" cy="1852814"/>
          </a:xfrm>
          <a:prstGeom prst="rect">
            <a:avLst/>
          </a:prstGeom>
        </p:spPr>
      </p:pic>
    </p:spTree>
    <p:extLst>
      <p:ext uri="{BB962C8B-B14F-4D97-AF65-F5344CB8AC3E}">
        <p14:creationId xmlns:p14="http://schemas.microsoft.com/office/powerpoint/2010/main" val="63590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643623" y="754970"/>
            <a:ext cx="9432925" cy="1293523"/>
          </a:xfrm>
        </p:spPr>
        <p:txBody>
          <a:bodyPr lIns="91440" tIns="45720" rIns="91440" bIns="45720" anchor="t">
            <a:normAutofit fontScale="92500" lnSpcReduction="20000"/>
          </a:bodyPr>
          <a:lstStyle/>
          <a:p>
            <a:pPr algn="l"/>
            <a:r>
              <a:rPr lang="en-US" sz="4300" dirty="0">
                <a:solidFill>
                  <a:srgbClr val="3E2C70"/>
                </a:solidFill>
                <a:ea typeface="+mj-ea"/>
                <a:cs typeface="+mj-cs"/>
              </a:rPr>
              <a:t>ADHA25 ANNUAL CONFERENCE</a:t>
            </a:r>
          </a:p>
          <a:p>
            <a:pPr algn="l">
              <a:spcBef>
                <a:spcPts val="1200"/>
              </a:spcBef>
            </a:pPr>
            <a:r>
              <a:rPr lang="en-US" sz="2000" dirty="0">
                <a:solidFill>
                  <a:srgbClr val="DB3A73"/>
                </a:solidFill>
                <a:latin typeface="Arial"/>
                <a:cs typeface="Arial"/>
              </a:rPr>
              <a:t>October 4 – 6, 2025</a:t>
            </a:r>
          </a:p>
          <a:p>
            <a:pPr algn="l">
              <a:spcBef>
                <a:spcPts val="600"/>
              </a:spcBef>
            </a:pPr>
            <a:r>
              <a:rPr lang="en-US" sz="2000" dirty="0">
                <a:solidFill>
                  <a:srgbClr val="DB3A73"/>
                </a:solidFill>
                <a:latin typeface="Arial"/>
                <a:cs typeface="Arial"/>
              </a:rPr>
              <a:t>Long Beach, CA</a:t>
            </a:r>
          </a:p>
          <a:p>
            <a:endParaRPr lang="en-US" dirty="0"/>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643622" y="2274862"/>
            <a:ext cx="7098297" cy="3278221"/>
          </a:xfrm>
        </p:spPr>
        <p:txBody>
          <a:bodyPr lIns="91440" tIns="45720" rIns="91440" bIns="45720" anchor="t">
            <a:normAutofit/>
          </a:bodyPr>
          <a:lstStyle/>
          <a:p>
            <a:pPr marL="0" indent="0" algn="l">
              <a:lnSpc>
                <a:spcPct val="95000"/>
              </a:lnSpc>
              <a:buNone/>
            </a:pPr>
            <a:r>
              <a:rPr lang="en-US" sz="2000" b="1" i="0" dirty="0">
                <a:solidFill>
                  <a:srgbClr val="63BFA1"/>
                </a:solidFill>
                <a:effectLst/>
                <a:latin typeface="Arial"/>
                <a:cs typeface="Arial"/>
              </a:rPr>
              <a:t>A Special Place for Students</a:t>
            </a:r>
          </a:p>
          <a:p>
            <a:pPr marL="0" indent="0" algn="l">
              <a:lnSpc>
                <a:spcPct val="95000"/>
              </a:lnSpc>
              <a:buNone/>
            </a:pPr>
            <a:r>
              <a:rPr lang="en-US" sz="2000" b="0" i="0" dirty="0">
                <a:effectLst/>
                <a:latin typeface="Arial"/>
                <a:cs typeface="Arial"/>
              </a:rPr>
              <a:t>Special events and education </a:t>
            </a:r>
            <a:r>
              <a:rPr lang="en-US" sz="2000" dirty="0">
                <a:latin typeface="Arial"/>
                <a:cs typeface="Arial"/>
              </a:rPr>
              <a:t>designed</a:t>
            </a:r>
            <a:r>
              <a:rPr lang="en-US" sz="2000" b="0" i="0" dirty="0">
                <a:effectLst/>
                <a:latin typeface="Arial"/>
                <a:cs typeface="Arial"/>
              </a:rPr>
              <a:t> to help dental hygiene students advance their knowledge, network and have a great time including:</a:t>
            </a:r>
          </a:p>
          <a:p>
            <a:pPr marL="342900" indent="-342900" algn="l">
              <a:lnSpc>
                <a:spcPct val="95000"/>
              </a:lnSpc>
              <a:buFont typeface="Arial" panose="020B0604020202020204" pitchFamily="34" charset="0"/>
              <a:buChar char="•"/>
            </a:pPr>
            <a:r>
              <a:rPr lang="en-US" sz="2000" b="0" i="0" dirty="0">
                <a:effectLst/>
                <a:latin typeface="Arial"/>
                <a:cs typeface="Arial"/>
              </a:rPr>
              <a:t>Students-Only Reception  </a:t>
            </a:r>
          </a:p>
          <a:p>
            <a:pPr marL="342900" indent="-342900">
              <a:lnSpc>
                <a:spcPct val="95000"/>
              </a:lnSpc>
              <a:buFont typeface="Arial" panose="020B0604020202020204" pitchFamily="34" charset="0"/>
              <a:buChar char="•"/>
            </a:pPr>
            <a:r>
              <a:rPr lang="en-US" sz="2000" b="0" i="0" dirty="0">
                <a:effectLst/>
                <a:latin typeface="Arial"/>
                <a:cs typeface="Arial"/>
              </a:rPr>
              <a:t>Network with fellow students and connect with the nation’s leading </a:t>
            </a:r>
            <a:r>
              <a:rPr lang="en-US" sz="2000" dirty="0">
                <a:latin typeface="Arial"/>
                <a:cs typeface="Arial"/>
              </a:rPr>
              <a:t>dental</a:t>
            </a:r>
            <a:r>
              <a:rPr lang="en-US" sz="2000" b="0" i="0" dirty="0">
                <a:effectLst/>
                <a:latin typeface="Arial"/>
                <a:cs typeface="Arial"/>
              </a:rPr>
              <a:t> </a:t>
            </a:r>
            <a:r>
              <a:rPr lang="en-US" sz="2000" dirty="0">
                <a:latin typeface="Arial"/>
                <a:cs typeface="Arial"/>
              </a:rPr>
              <a:t>hygiene professionals</a:t>
            </a:r>
            <a:r>
              <a:rPr lang="en-US" sz="2000" b="0" i="0" dirty="0">
                <a:effectLst/>
                <a:latin typeface="Arial"/>
                <a:cs typeface="Arial"/>
              </a:rPr>
              <a:t>.  </a:t>
            </a:r>
          </a:p>
          <a:p>
            <a:pPr marL="342900" indent="-342900">
              <a:lnSpc>
                <a:spcPct val="95000"/>
              </a:lnSpc>
              <a:buFont typeface="Arial" panose="020B0604020202020204" pitchFamily="34" charset="0"/>
              <a:buChar char="•"/>
            </a:pPr>
            <a:r>
              <a:rPr lang="en-US" sz="2000" b="0" i="0" dirty="0">
                <a:effectLst/>
                <a:latin typeface="Arial"/>
                <a:cs typeface="Arial"/>
              </a:rPr>
              <a:t>Student specific courses</a:t>
            </a:r>
            <a:r>
              <a:rPr lang="en-US" sz="2000" dirty="0">
                <a:latin typeface="Arial"/>
                <a:cs typeface="Arial"/>
              </a:rPr>
              <a:t> and select awards competitions</a:t>
            </a:r>
            <a:endParaRPr lang="en-US" sz="2000" b="0" i="0" dirty="0">
              <a:effectLst/>
              <a:latin typeface="Arial"/>
              <a:cs typeface="Arial"/>
            </a:endParaRPr>
          </a:p>
        </p:txBody>
      </p:sp>
      <p:pic>
        <p:nvPicPr>
          <p:cNvPr id="4" name="Picture 3" descr="A poster for a dental hygiene event&#10;&#10;Description automatically generated">
            <a:extLst>
              <a:ext uri="{FF2B5EF4-FFF2-40B4-BE49-F238E27FC236}">
                <a16:creationId xmlns:a16="http://schemas.microsoft.com/office/drawing/2014/main" id="{FC6B5A69-7C87-507D-2CC1-7CE554903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049" y="2278356"/>
            <a:ext cx="3900314" cy="2769622"/>
          </a:xfrm>
          <a:prstGeom prst="rect">
            <a:avLst/>
          </a:prstGeom>
        </p:spPr>
      </p:pic>
    </p:spTree>
    <p:extLst>
      <p:ext uri="{BB962C8B-B14F-4D97-AF65-F5344CB8AC3E}">
        <p14:creationId xmlns:p14="http://schemas.microsoft.com/office/powerpoint/2010/main" val="175334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a:solidFill>
                  <a:srgbClr val="3E2C70"/>
                </a:solidFill>
                <a:ea typeface="+mj-ea"/>
                <a:cs typeface="+mj-cs"/>
              </a:rPr>
              <a:t>National Board Review (NBR)</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vert="horz" lIns="0" tIns="0" rIns="0" bIns="0" rtlCol="0" anchor="t">
            <a:normAutofit fontScale="85000" lnSpcReduction="10000"/>
          </a:bodyPr>
          <a:lstStyle/>
          <a:p>
            <a:pPr marL="342900" indent="-342900">
              <a:buFont typeface="Arial" panose="020B0604020202020204" pitchFamily="34" charset="0"/>
              <a:buChar char="•"/>
            </a:pPr>
            <a:r>
              <a:rPr lang="en-US" sz="2400" b="1" dirty="0">
                <a:latin typeface="Arial"/>
                <a:cs typeface="Arial"/>
              </a:rPr>
              <a:t>Big discounts</a:t>
            </a:r>
            <a:r>
              <a:rPr lang="en-US" sz="2400" dirty="0">
                <a:latin typeface="Arial"/>
                <a:cs typeface="Arial"/>
              </a:rPr>
              <a:t> for ADHA student members!</a:t>
            </a:r>
          </a:p>
          <a:p>
            <a:pPr marL="800100" lvl="1" indent="-342900">
              <a:buFont typeface="Arial" panose="020B0604020202020204" pitchFamily="34" charset="0"/>
              <a:buChar char="•"/>
            </a:pPr>
            <a:r>
              <a:rPr lang="en-US" sz="2400" dirty="0">
                <a:solidFill>
                  <a:schemeClr val="tx1"/>
                </a:solidFill>
                <a:latin typeface="Arial"/>
                <a:cs typeface="Arial"/>
              </a:rPr>
              <a:t>$99 for members</a:t>
            </a:r>
          </a:p>
          <a:p>
            <a:pPr marL="800100" lvl="1" indent="-342900">
              <a:buFont typeface="Arial" panose="020B0604020202020204" pitchFamily="34" charset="0"/>
              <a:buChar char="•"/>
            </a:pPr>
            <a:r>
              <a:rPr lang="en-US" sz="2400" dirty="0">
                <a:solidFill>
                  <a:schemeClr val="tx1"/>
                </a:solidFill>
                <a:latin typeface="Arial"/>
                <a:cs typeface="Arial"/>
              </a:rPr>
              <a:t>$149 for nonmembers</a:t>
            </a:r>
          </a:p>
          <a:p>
            <a:pPr marL="342900" indent="-342900">
              <a:spcAft>
                <a:spcPts val="300"/>
              </a:spcAft>
              <a:buFont typeface="Arial" panose="020B0604020202020204" pitchFamily="34" charset="0"/>
              <a:buChar char="•"/>
            </a:pPr>
            <a:r>
              <a:rPr lang="en-US" b="1" dirty="0">
                <a:latin typeface="Arial"/>
                <a:cs typeface="Arial"/>
              </a:rPr>
              <a:t>Bundle</a:t>
            </a:r>
            <a:r>
              <a:rPr lang="en-US" sz="2400" dirty="0">
                <a:latin typeface="Arial"/>
                <a:cs typeface="Arial"/>
              </a:rPr>
              <a:t> with a 2-year membership for $</a:t>
            </a:r>
            <a:r>
              <a:rPr lang="en-US" dirty="0">
                <a:latin typeface="Arial"/>
                <a:cs typeface="Arial"/>
              </a:rPr>
              <a:t>22</a:t>
            </a:r>
            <a:r>
              <a:rPr lang="en-US" sz="2400" dirty="0">
                <a:latin typeface="Arial"/>
                <a:cs typeface="Arial"/>
              </a:rPr>
              <a:t>5 and save even more!</a:t>
            </a:r>
          </a:p>
          <a:p>
            <a:pPr marL="708660" lvl="1" indent="-342900">
              <a:spcAft>
                <a:spcPts val="300"/>
              </a:spcAft>
            </a:pPr>
            <a:r>
              <a:rPr lang="en-US" dirty="0">
                <a:solidFill>
                  <a:schemeClr val="tx1"/>
                </a:solidFill>
                <a:latin typeface="Arial"/>
                <a:cs typeface="Arial"/>
              </a:rPr>
              <a:t>NEW! 1-year membership bundle with NBR for $170.</a:t>
            </a:r>
          </a:p>
          <a:p>
            <a:pPr marL="342900" indent="-342900">
              <a:spcAft>
                <a:spcPts val="300"/>
              </a:spcAft>
              <a:buFont typeface="Arial" panose="020B0604020202020204" pitchFamily="34" charset="0"/>
              <a:buChar char="•"/>
            </a:pPr>
            <a:r>
              <a:rPr lang="en-US" b="1" dirty="0">
                <a:latin typeface="Arial"/>
                <a:cs typeface="Arial"/>
              </a:rPr>
              <a:t>Forever Access </a:t>
            </a:r>
            <a:r>
              <a:rPr lang="en-US" dirty="0">
                <a:latin typeface="Arial"/>
                <a:cs typeface="Arial"/>
              </a:rPr>
              <a:t>–</a:t>
            </a:r>
            <a:r>
              <a:rPr lang="en-US" b="1" dirty="0">
                <a:latin typeface="Arial"/>
                <a:cs typeface="Arial"/>
              </a:rPr>
              <a:t> </a:t>
            </a:r>
            <a:r>
              <a:rPr lang="en-US" dirty="0">
                <a:latin typeface="Arial"/>
                <a:cs typeface="Arial"/>
              </a:rPr>
              <a:t>Unlike</a:t>
            </a:r>
            <a:r>
              <a:rPr lang="en-US" sz="2400" dirty="0">
                <a:latin typeface="Arial"/>
                <a:cs typeface="Arial"/>
              </a:rPr>
              <a:t> any other board prep course on the market</a:t>
            </a:r>
            <a:r>
              <a:rPr lang="en-US" dirty="0">
                <a:latin typeface="Arial"/>
                <a:cs typeface="Arial"/>
              </a:rPr>
              <a:t> </a:t>
            </a:r>
            <a:r>
              <a:rPr lang="en-US" sz="1600" dirty="0">
                <a:solidFill>
                  <a:srgbClr val="202124"/>
                </a:solidFill>
                <a:latin typeface="Arial"/>
                <a:cs typeface="Arial"/>
              </a:rPr>
              <a:t>–</a:t>
            </a:r>
            <a:r>
              <a:rPr lang="en-US" dirty="0">
                <a:latin typeface="Arial"/>
                <a:cs typeface="Arial"/>
              </a:rPr>
              <a:t> permanent</a:t>
            </a:r>
            <a:r>
              <a:rPr lang="en-US" sz="2400" dirty="0">
                <a:latin typeface="Arial"/>
                <a:cs typeface="Arial"/>
              </a:rPr>
              <a:t> access! </a:t>
            </a:r>
          </a:p>
          <a:p>
            <a:pPr marL="342900" indent="-342900">
              <a:spcAft>
                <a:spcPts val="300"/>
              </a:spcAft>
              <a:buFont typeface="Arial" panose="020B0604020202020204" pitchFamily="34" charset="0"/>
              <a:buChar char="•"/>
            </a:pPr>
            <a:r>
              <a:rPr lang="en-US" sz="2400" b="1" dirty="0">
                <a:latin typeface="Arial"/>
                <a:cs typeface="Arial"/>
              </a:rPr>
              <a:t>Watch </a:t>
            </a:r>
            <a:r>
              <a:rPr lang="en-US" b="1" dirty="0">
                <a:latin typeface="Arial"/>
                <a:cs typeface="Arial"/>
              </a:rPr>
              <a:t>on-demand</a:t>
            </a:r>
            <a:r>
              <a:rPr lang="en-US" sz="2400" dirty="0">
                <a:latin typeface="Arial"/>
                <a:cs typeface="Arial"/>
              </a:rPr>
              <a:t> </a:t>
            </a:r>
            <a:r>
              <a:rPr lang="en-US" sz="2400" b="1" dirty="0">
                <a:latin typeface="Arial"/>
                <a:cs typeface="Arial"/>
              </a:rPr>
              <a:t>videos</a:t>
            </a:r>
            <a:r>
              <a:rPr lang="en-US" sz="2400" dirty="0">
                <a:latin typeface="Arial"/>
                <a:cs typeface="Arial"/>
              </a:rPr>
              <a:t> from faculty on all the need-to-know areas of the board exam!</a:t>
            </a:r>
          </a:p>
          <a:p>
            <a:pPr marL="342900" indent="-342900">
              <a:spcAft>
                <a:spcPts val="300"/>
              </a:spcAft>
              <a:buFont typeface="Arial" panose="020B0604020202020204" pitchFamily="34" charset="0"/>
              <a:buChar char="•"/>
            </a:pPr>
            <a:r>
              <a:rPr lang="en-US" b="1" dirty="0">
                <a:latin typeface="Arial"/>
                <a:cs typeface="Arial"/>
              </a:rPr>
              <a:t>Self-Quizzing</a:t>
            </a:r>
            <a:r>
              <a:rPr lang="en-US" dirty="0">
                <a:latin typeface="Arial"/>
                <a:cs typeface="Arial"/>
              </a:rPr>
              <a:t> – Access</a:t>
            </a:r>
            <a:r>
              <a:rPr lang="en-US" sz="2400" dirty="0">
                <a:latin typeface="Arial"/>
                <a:cs typeface="Arial"/>
              </a:rPr>
              <a:t> the ADHA test question bank and spend as much time as you’d like quizzing yourself.</a:t>
            </a:r>
          </a:p>
          <a:p>
            <a:pPr marL="342900" indent="-342900">
              <a:spcAft>
                <a:spcPts val="300"/>
              </a:spcAft>
              <a:buFont typeface="Arial" panose="020B0604020202020204" pitchFamily="34" charset="0"/>
              <a:buChar char="•"/>
            </a:pPr>
            <a:r>
              <a:rPr lang="en-US" sz="2400" b="1" dirty="0">
                <a:latin typeface="Arial"/>
                <a:cs typeface="Arial"/>
              </a:rPr>
              <a:t>Ace </a:t>
            </a:r>
            <a:r>
              <a:rPr lang="en-US" b="1" dirty="0">
                <a:latin typeface="Arial"/>
                <a:cs typeface="Arial"/>
              </a:rPr>
              <a:t>Your</a:t>
            </a:r>
            <a:r>
              <a:rPr lang="en-US" sz="2400" b="1" dirty="0">
                <a:latin typeface="Arial"/>
                <a:cs typeface="Arial"/>
              </a:rPr>
              <a:t> </a:t>
            </a:r>
            <a:r>
              <a:rPr lang="en-US" b="1" dirty="0">
                <a:latin typeface="Arial"/>
                <a:cs typeface="Arial"/>
              </a:rPr>
              <a:t>Exam</a:t>
            </a:r>
            <a:r>
              <a:rPr lang="en-US" sz="2400" dirty="0">
                <a:latin typeface="Arial"/>
                <a:cs typeface="Arial"/>
              </a:rPr>
              <a:t> after prepping with ADHA!  </a:t>
            </a:r>
          </a:p>
          <a:p>
            <a:endParaRPr lang="en-US" dirty="0"/>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5" y="1200074"/>
            <a:ext cx="3916096" cy="1041655"/>
          </a:xfrm>
          <a:prstGeom prst="rect">
            <a:avLst/>
          </a:prstGeom>
        </p:spPr>
      </p:pic>
    </p:spTree>
    <p:extLst>
      <p:ext uri="{BB962C8B-B14F-4D97-AF65-F5344CB8AC3E}">
        <p14:creationId xmlns:p14="http://schemas.microsoft.com/office/powerpoint/2010/main" val="3726564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697991" y="1702886"/>
            <a:ext cx="6981003" cy="3452227"/>
          </a:xfrm>
        </p:spPr>
        <p:txBody>
          <a:bodyPr vert="horz" wrap="square" lIns="0" tIns="0" rIns="0" bIns="0" rtlCol="0" anchor="t">
            <a:spAutoFit/>
          </a:bodyPr>
          <a:lstStyle/>
          <a:p>
            <a:r>
              <a:rPr lang="en-US" sz="2400" dirty="0">
                <a:latin typeface="Arial"/>
                <a:cs typeface="Arial"/>
              </a:rPr>
              <a:t>Six Student and/or New Professional members will be selected to s</a:t>
            </a:r>
            <a:r>
              <a:rPr lang="en-US" dirty="0"/>
              <a:t>erve as social media ambassadors from October through May, sharing the energy and insights from the annual conference and key moments throughout the year. </a:t>
            </a:r>
          </a:p>
          <a:p>
            <a:r>
              <a:rPr lang="en-US" dirty="0"/>
              <a:t>This opportunity provides individuals a unique chance to support the ADHA, network with industry professionals and broaden their skills! Champions will receive a stipend and other exciting incentives.</a:t>
            </a:r>
            <a:endParaRPr lang="en-US" dirty="0">
              <a:latin typeface="Arial"/>
              <a:cs typeface="Arial"/>
            </a:endParaRPr>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a:xfrm>
            <a:off x="697991" y="664295"/>
            <a:ext cx="10972800" cy="621792"/>
          </a:xfrm>
        </p:spPr>
        <p:txBody>
          <a:bodyPr/>
          <a:lstStyle/>
          <a:p>
            <a:r>
              <a:rPr lang="en-US" dirty="0">
                <a:latin typeface="Arial"/>
                <a:cs typeface="Arial"/>
              </a:rPr>
              <a:t>Apply to Be an ADHA Champion!</a:t>
            </a:r>
          </a:p>
        </p:txBody>
      </p:sp>
      <p:pic>
        <p:nvPicPr>
          <p:cNvPr id="6" name="Picture 5" descr="A purple and blue text&#10;&#10;AI-generated content may be incorrect.">
            <a:extLst>
              <a:ext uri="{FF2B5EF4-FFF2-40B4-BE49-F238E27FC236}">
                <a16:creationId xmlns:a16="http://schemas.microsoft.com/office/drawing/2014/main" id="{9582DCFD-7B93-4AE8-C190-D329A362D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683" y="1702886"/>
            <a:ext cx="3493417" cy="2159361"/>
          </a:xfrm>
          <a:prstGeom prst="rect">
            <a:avLst/>
          </a:prstGeom>
        </p:spPr>
      </p:pic>
      <p:sp>
        <p:nvSpPr>
          <p:cNvPr id="3" name="TextBox 2">
            <a:extLst>
              <a:ext uri="{FF2B5EF4-FFF2-40B4-BE49-F238E27FC236}">
                <a16:creationId xmlns:a16="http://schemas.microsoft.com/office/drawing/2014/main" id="{A5233A28-A705-3F3A-311B-B6918FD37105}"/>
              </a:ext>
            </a:extLst>
          </p:cNvPr>
          <p:cNvSpPr txBox="1"/>
          <p:nvPr/>
        </p:nvSpPr>
        <p:spPr>
          <a:xfrm>
            <a:off x="8311591" y="4355690"/>
            <a:ext cx="3657600" cy="923330"/>
          </a:xfrm>
          <a:prstGeom prst="rect">
            <a:avLst/>
          </a:prstGeom>
          <a:noFill/>
        </p:spPr>
        <p:txBody>
          <a:bodyPr wrap="square" rtlCol="0">
            <a:spAutoFit/>
          </a:bodyPr>
          <a:lstStyle/>
          <a:p>
            <a:r>
              <a:rPr lang="en-US" dirty="0"/>
              <a:t>Find out more here:</a:t>
            </a:r>
          </a:p>
          <a:p>
            <a:r>
              <a:rPr lang="en-US" dirty="0">
                <a:hlinkClick r:id="rId4"/>
              </a:rPr>
              <a:t>https://www.adha.org/champions/</a:t>
            </a:r>
            <a:endParaRPr lang="en-US" dirty="0"/>
          </a:p>
          <a:p>
            <a:endParaRPr lang="en-US" dirty="0"/>
          </a:p>
        </p:txBody>
      </p:sp>
    </p:spTree>
    <p:extLst>
      <p:ext uri="{BB962C8B-B14F-4D97-AF65-F5344CB8AC3E}">
        <p14:creationId xmlns:p14="http://schemas.microsoft.com/office/powerpoint/2010/main" val="8102294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06E586B4E5BE48909F4DE85303F76B" ma:contentTypeVersion="" ma:contentTypeDescription="Create a new document." ma:contentTypeScope="" ma:versionID="90526fdb184fd484a33e3a26f3f1409a">
  <xsd:schema xmlns:xsd="http://www.w3.org/2001/XMLSchema" xmlns:xs="http://www.w3.org/2001/XMLSchema" xmlns:p="http://schemas.microsoft.com/office/2006/metadata/properties" xmlns:ns2="a3ca41f0-2b73-42eb-a12d-662af8fb5fd2" xmlns:ns3="3DF44443-214A-4889-AFB4-BCDD24D74406" xmlns:ns4="3df44443-214a-4889-afb4-bcdd24d74406" targetNamespace="http://schemas.microsoft.com/office/2006/metadata/properties" ma:root="true" ma:fieldsID="5511b7f6877d410c29790e65e1b818ce" ns2:_="" ns3:_="" ns4:_="">
    <xsd:import namespace="a3ca41f0-2b73-42eb-a12d-662af8fb5fd2"/>
    <xsd:import namespace="3DF44443-214A-4889-AFB4-BCDD24D74406"/>
    <xsd:import namespace="3df44443-214a-4889-afb4-bcdd24d744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lcf76f155ced4ddcb4097134ff3c332f" minOccurs="0"/>
                <xsd:element ref="ns2:TaxCatchAll"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a41f0-2b73-42eb-a12d-662af8fb5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7c1679da-8d46-4c97-9d05-1cb67c0284a3}" ma:internalName="TaxCatchAll" ma:showField="CatchAllData" ma:web="a3ca41f0-2b73-42eb-a12d-662af8fb5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ca41f0-2b73-42eb-a12d-662af8fb5fd2" xsi:nil="true"/>
    <lcf76f155ced4ddcb4097134ff3c332f xmlns="3df44443-214a-4889-afb4-bcdd24d744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FADEF0-5C94-4BF1-B62E-F43E6D691B7C}">
  <ds:schemaRefs>
    <ds:schemaRef ds:uri="http://schemas.microsoft.com/sharepoint/v3/contenttype/forms"/>
  </ds:schemaRefs>
</ds:datastoreItem>
</file>

<file path=customXml/itemProps2.xml><?xml version="1.0" encoding="utf-8"?>
<ds:datastoreItem xmlns:ds="http://schemas.openxmlformats.org/officeDocument/2006/customXml" ds:itemID="{2420BD89-734F-411D-9A2E-B65B86EEDFEC}">
  <ds:schemaRefs>
    <ds:schemaRef ds:uri="3DF44443-214A-4889-AFB4-BCDD24D74406"/>
    <ds:schemaRef ds:uri="3df44443-214a-4889-afb4-bcdd24d74406"/>
    <ds:schemaRef ds:uri="a3ca41f0-2b73-42eb-a12d-662af8fb5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93FFBB-F0D0-4A79-9FF8-FB7B3E2B7234}">
  <ds:schemaRefs>
    <ds:schemaRef ds:uri="http://purl.org/dc/terms/"/>
    <ds:schemaRef ds:uri="http://schemas.openxmlformats.org/package/2006/metadata/core-properties"/>
    <ds:schemaRef ds:uri="3DF44443-214A-4889-AFB4-BCDD24D74406"/>
    <ds:schemaRef ds:uri="http://www.w3.org/XML/1998/namespace"/>
    <ds:schemaRef ds:uri="3df44443-214a-4889-afb4-bcdd24d74406"/>
    <ds:schemaRef ds:uri="http://schemas.microsoft.com/office/2006/metadata/properties"/>
    <ds:schemaRef ds:uri="http://schemas.microsoft.com/office/2006/documentManagement/types"/>
    <ds:schemaRef ds:uri="http://purl.org/dc/elements/1.1/"/>
    <ds:schemaRef ds:uri="http://schemas.microsoft.com/office/infopath/2007/PartnerControls"/>
    <ds:schemaRef ds:uri="a3ca41f0-2b73-42eb-a12d-662af8fb5fd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TotalTime>440</TotalTime>
  <Words>1528</Words>
  <Application>Microsoft Office PowerPoint</Application>
  <PresentationFormat>Widescreen</PresentationFormat>
  <Paragraphs>129</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Georgia</vt:lpstr>
      <vt:lpstr>Calibri</vt:lpstr>
      <vt:lpstr>Liberation Sans</vt:lpstr>
      <vt:lpstr>Courier New</vt:lpstr>
      <vt:lpstr>Wingdings</vt:lpstr>
      <vt:lpstr>Verdana</vt:lpstr>
      <vt:lpstr>ADHA Slide Deck 2023</vt:lpstr>
      <vt:lpstr>PowerPoint Presentation</vt:lpstr>
      <vt:lpstr>PowerPoint Presentation</vt:lpstr>
      <vt:lpstr>PowerPoint Presentation</vt:lpstr>
      <vt:lpstr>What can ADHA DO FOR ME?</vt:lpstr>
      <vt:lpstr>PowerPoint Presentation</vt:lpstr>
      <vt:lpstr>PowerPoint Presentation</vt:lpstr>
      <vt:lpstr>PowerPoint Presentation</vt:lpstr>
      <vt:lpstr>PowerPoint Presentation</vt:lpstr>
      <vt:lpstr>Apply to Be an ADHA Champion!</vt:lpstr>
      <vt:lpstr>Student proud week</vt:lpstr>
      <vt:lpstr>PowerPoint Presentation</vt:lpstr>
      <vt:lpstr>PowerPoint Presentation</vt:lpstr>
      <vt:lpstr>PowerPoint Presentation</vt:lpstr>
      <vt:lpstr>PowerPoint Presentation</vt:lpstr>
      <vt:lpstr>PowerPoint Presentation</vt:lpstr>
      <vt:lpstr>Meet CE Smart by ADHA</vt:lpstr>
      <vt:lpstr>We asked:   What would you tell your younger self? </vt:lpstr>
      <vt:lpstr>You’ve got this!   And we’ve got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lastModifiedBy>Chase Keller</cp:lastModifiedBy>
  <cp:revision>7</cp:revision>
  <dcterms:created xsi:type="dcterms:W3CDTF">2023-01-23T16:52:27Z</dcterms:created>
  <dcterms:modified xsi:type="dcterms:W3CDTF">2025-07-17T18:59:52Z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0x0101004606E586B4E5BE48909F4DE85303F76B</vt:lpwstr>
  </property>
  <property fmtid="{D5CDD505-2E9C-101B-9397-08002B2CF9AE}" pid="3" name="_dlc_DocIdItemGuid">
    <vt:lpwstr>24da68ff-a20f-4a75-b534-c67f5eab3292</vt:lpwstr>
  </property>
  <property fmtid="{D5CDD505-2E9C-101B-9397-08002B2CF9AE}" pid="4" name="MediaServiceImageTags">
    <vt:lpwstr/>
  </property>
</Properties>
</file>